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4"/>
  </p:notesMasterIdLst>
  <p:sldIdLst>
    <p:sldId id="329" r:id="rId2"/>
    <p:sldId id="33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3" r:id="rId19"/>
    <p:sldId id="274" r:id="rId20"/>
    <p:sldId id="275" r:id="rId21"/>
    <p:sldId id="276" r:id="rId22"/>
    <p:sldId id="277" r:id="rId23"/>
    <p:sldId id="279" r:id="rId24"/>
    <p:sldId id="280" r:id="rId25"/>
    <p:sldId id="281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6" r:id="rId34"/>
    <p:sldId id="297" r:id="rId35"/>
    <p:sldId id="331" r:id="rId36"/>
    <p:sldId id="332" r:id="rId37"/>
    <p:sldId id="300" r:id="rId38"/>
    <p:sldId id="301" r:id="rId39"/>
    <p:sldId id="302" r:id="rId40"/>
    <p:sldId id="304" r:id="rId41"/>
    <p:sldId id="305" r:id="rId42"/>
    <p:sldId id="306" r:id="rId43"/>
    <p:sldId id="307" r:id="rId44"/>
    <p:sldId id="308" r:id="rId45"/>
    <p:sldId id="309" r:id="rId46"/>
    <p:sldId id="310" r:id="rId47"/>
    <p:sldId id="311" r:id="rId48"/>
    <p:sldId id="312" r:id="rId49"/>
    <p:sldId id="314" r:id="rId50"/>
    <p:sldId id="316" r:id="rId51"/>
    <p:sldId id="317" r:id="rId52"/>
    <p:sldId id="318" r:id="rId53"/>
    <p:sldId id="319" r:id="rId54"/>
    <p:sldId id="320" r:id="rId55"/>
    <p:sldId id="321" r:id="rId56"/>
    <p:sldId id="322" r:id="rId57"/>
    <p:sldId id="323" r:id="rId58"/>
    <p:sldId id="325" r:id="rId59"/>
    <p:sldId id="326" r:id="rId60"/>
    <p:sldId id="327" r:id="rId61"/>
    <p:sldId id="333" r:id="rId62"/>
    <p:sldId id="334" r:id="rId63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5CE"/>
          </a:solidFill>
        </a:fill>
      </a:tcStyle>
    </a:wholeTbl>
    <a:band2H>
      <a:tcTxStyle/>
      <a:tcStyle>
        <a:tcBdr/>
        <a:fill>
          <a:solidFill>
            <a:srgbClr val="FEF2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3"/>
          </a:solidFill>
        </a:fill>
      </a:tcStyle>
    </a:wholeTbl>
    <a:band2H>
      <a:tcTxStyle/>
      <a:tcStyle>
        <a:tcBdr/>
        <a:fill>
          <a:solidFill>
            <a:srgbClr val="E6EA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wholeTbl>
    <a:band2H>
      <a:tcTxStyle/>
      <a:tcStyle>
        <a:tcBdr/>
        <a:fill>
          <a:solidFill>
            <a:srgbClr val="EFEF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13"/>
    <p:restoredTop sz="94653"/>
  </p:normalViewPr>
  <p:slideViewPr>
    <p:cSldViewPr snapToGrid="0" snapToObjects="1">
      <p:cViewPr varScale="1">
        <p:scale>
          <a:sx n="101" d="100"/>
          <a:sy n="101" d="100"/>
        </p:scale>
        <p:origin x="208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tif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>
</file>

<file path=ppt/media/image29.tif>
</file>

<file path=ppt/media/image3.png>
</file>

<file path=ppt/media/image30.tif>
</file>

<file path=ppt/media/image31.tif>
</file>

<file path=ppt/media/image32.tif>
</file>

<file path=ppt/media/image33.tif>
</file>

<file path=ppt/media/image34.tif>
</file>

<file path=ppt/media/image35.tif>
</file>

<file path=ppt/media/image36.tif>
</file>

<file path=ppt/media/image37.png>
</file>

<file path=ppt/media/image38.png>
</file>

<file path=ppt/media/image39.png>
</file>

<file path=ppt/media/image4.png>
</file>

<file path=ppt/media/image40.png>
</file>

<file path=ppt/media/image41.tif>
</file>

<file path=ppt/media/image42.tif>
</file>

<file path=ppt/media/image43.tif>
</file>

<file path=ppt/media/image44.tif>
</file>

<file path=ppt/media/image45.tif>
</file>

<file path=ppt/media/image46.png>
</file>

<file path=ppt/media/image46.tif>
</file>

<file path=ppt/media/image47.png>
</file>

<file path=ppt/media/image47.tif>
</file>

<file path=ppt/media/image48.png>
</file>

<file path=ppt/media/image49.png>
</file>

<file path=ppt/media/image5.png>
</file>

<file path=ppt/media/image50.png>
</file>

<file path=ppt/media/image51.tif>
</file>

<file path=ppt/media/image52.tif>
</file>

<file path=ppt/media/image53.png>
</file>

<file path=ppt/media/image53.tif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tif>
</file>

<file path=ppt/media/image62.png>
</file>

<file path=ppt/media/image63.png>
</file>

<file path=ppt/media/image64.tif>
</file>

<file path=ppt/media/image65.png>
</file>

<file path=ppt/media/image66.tif>
</file>

<file path=ppt/media/image67.png>
</file>

<file path=ppt/media/image68.png>
</file>

<file path=ppt/media/image69.png>
</file>

<file path=ppt/media/image7.png>
</file>

<file path=ppt/media/image70.tif>
</file>

<file path=ppt/media/image71.tif>
</file>

<file path=ppt/media/image72.tif>
</file>

<file path=ppt/media/image7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4" name="Shape 2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/>
          <p:cNvSpPr>
            <a:spLocks noGrp="1"/>
          </p:cNvSpPr>
          <p:nvPr>
            <p:ph type="body" sz="quarter" idx="13"/>
          </p:nvPr>
        </p:nvSpPr>
        <p:spPr>
          <a:xfrm>
            <a:off x="487898" y="3863771"/>
            <a:ext cx="3683001" cy="369889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900"/>
              </a:spcBef>
              <a:defRPr sz="4000" b="1">
                <a:solidFill>
                  <a:schemeClr val="accent6"/>
                </a:solidFill>
              </a:defRPr>
            </a:pPr>
            <a:endParaRPr/>
          </a:p>
        </p:txBody>
      </p:sp>
      <p:sp>
        <p:nvSpPr>
          <p:cNvPr id="13" name="Rectangle"/>
          <p:cNvSpPr>
            <a:spLocks noGrp="1"/>
          </p:cNvSpPr>
          <p:nvPr>
            <p:ph type="body" sz="quarter" idx="14"/>
          </p:nvPr>
        </p:nvSpPr>
        <p:spPr>
          <a:xfrm>
            <a:off x="487899" y="1250570"/>
            <a:ext cx="7324988" cy="744538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900"/>
              </a:spcBef>
              <a:defRPr sz="40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14" name="Rectangle"/>
          <p:cNvSpPr>
            <a:spLocks noGrp="1"/>
          </p:cNvSpPr>
          <p:nvPr>
            <p:ph type="body" sz="quarter" idx="15"/>
          </p:nvPr>
        </p:nvSpPr>
        <p:spPr>
          <a:xfrm>
            <a:off x="487898" y="2000917"/>
            <a:ext cx="6041584" cy="487850"/>
          </a:xfrm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1.pdf" descr="image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911" y="4699139"/>
            <a:ext cx="883651" cy="331101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Rectangle"/>
          <p:cNvSpPr/>
          <p:nvPr/>
        </p:nvSpPr>
        <p:spPr>
          <a:xfrm>
            <a:off x="8053950" y="4639759"/>
            <a:ext cx="1018534" cy="4400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900"/>
              </a:spcBef>
              <a:defRPr sz="4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Text"/>
          <p:cNvSpPr txBox="1">
            <a:spLocks noGrp="1"/>
          </p:cNvSpPr>
          <p:nvPr>
            <p:ph type="title"/>
          </p:nvPr>
        </p:nvSpPr>
        <p:spPr>
          <a:xfrm>
            <a:off x="3074459" y="1674428"/>
            <a:ext cx="6069542" cy="1250669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138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47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240631" indent="-240631">
              <a:buSzPct val="100000"/>
              <a:buChar char="•"/>
            </a:lvl1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7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187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image1.pdf" descr="image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911" y="4699139"/>
            <a:ext cx="883651" cy="331101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Rectangle"/>
          <p:cNvSpPr/>
          <p:nvPr/>
        </p:nvSpPr>
        <p:spPr>
          <a:xfrm>
            <a:off x="8053950" y="4639759"/>
            <a:ext cx="1018534" cy="4400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900"/>
              </a:spcBef>
              <a:defRPr sz="4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0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240631" indent="-240631">
              <a:buSzPct val="100000"/>
              <a:buChar char="•"/>
            </a:lvl1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06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233" y="4964125"/>
            <a:ext cx="1875235" cy="168053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Title Text"/>
          <p:cNvSpPr txBox="1">
            <a:spLocks noGrp="1"/>
          </p:cNvSpPr>
          <p:nvPr>
            <p:ph type="title"/>
          </p:nvPr>
        </p:nvSpPr>
        <p:spPr>
          <a:xfrm>
            <a:off x="1256853" y="133945"/>
            <a:ext cx="6623597" cy="1004591"/>
          </a:xfrm>
          <a:prstGeom prst="rect">
            <a:avLst/>
          </a:prstGeom>
          <a:solidFill>
            <a:srgbClr val="00D100"/>
          </a:solidFill>
        </p:spPr>
        <p:txBody>
          <a:bodyPr lIns="26789" tIns="26789" rIns="26789" bIns="26789" anchor="ctr">
            <a:noAutofit/>
          </a:bodyPr>
          <a:lstStyle>
            <a:lvl1pPr algn="ctr" defTabSz="308074">
              <a:defRPr sz="4000" b="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t>Title Text</a:t>
            </a:r>
          </a:p>
        </p:txBody>
      </p:sp>
      <p:sp>
        <p:nvSpPr>
          <p:cNvPr id="216" name="Body Level One…"/>
          <p:cNvSpPr txBox="1">
            <a:spLocks noGrp="1"/>
          </p:cNvSpPr>
          <p:nvPr>
            <p:ph type="body" idx="1"/>
          </p:nvPr>
        </p:nvSpPr>
        <p:spPr>
          <a:xfrm>
            <a:off x="1250156" y="1205507"/>
            <a:ext cx="6623596" cy="3737076"/>
          </a:xfrm>
          <a:prstGeom prst="rect">
            <a:avLst/>
          </a:prstGeom>
        </p:spPr>
        <p:txBody>
          <a:bodyPr lIns="26789" tIns="26789" rIns="26789" bIns="26789" anchor="ctr">
            <a:noAutofit/>
          </a:bodyPr>
          <a:lstStyle>
            <a:lvl1pPr marL="617027" indent="-299527" defTabSz="308074">
              <a:spcBef>
                <a:spcPts val="400"/>
              </a:spcBef>
              <a:buSzPct val="100000"/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1pPr>
            <a:lvl2pPr marL="1061527" indent="-299527" defTabSz="308074">
              <a:spcBef>
                <a:spcPts val="400"/>
              </a:spcBef>
              <a:defRPr sz="2200">
                <a:latin typeface="Futura"/>
                <a:ea typeface="Futura"/>
                <a:cs typeface="Futura"/>
                <a:sym typeface="Futura"/>
              </a:defRPr>
            </a:lvl2pPr>
            <a:lvl3pPr marL="1506027" indent="-299527" defTabSz="308074">
              <a:spcBef>
                <a:spcPts val="400"/>
              </a:spcBef>
              <a:defRPr sz="2200">
                <a:latin typeface="Futura"/>
                <a:ea typeface="Futura"/>
                <a:cs typeface="Futura"/>
                <a:sym typeface="Futura"/>
              </a:defRPr>
            </a:lvl3pPr>
            <a:lvl4pPr marL="1950527" indent="-299527" defTabSz="308074">
              <a:spcBef>
                <a:spcPts val="400"/>
              </a:spcBef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4pPr>
            <a:lvl5pPr marL="2395027" indent="-299527" defTabSz="308074">
              <a:spcBef>
                <a:spcPts val="400"/>
              </a:spcBef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78362" y="4883249"/>
            <a:ext cx="180579" cy="193279"/>
          </a:xfrm>
          <a:prstGeom prst="rect">
            <a:avLst/>
          </a:prstGeom>
        </p:spPr>
        <p:txBody>
          <a:bodyPr lIns="26789" tIns="26789" rIns="26789" bIns="26789" anchor="b"/>
          <a:lstStyle>
            <a:lvl1pPr algn="ctr" defTabSz="308074">
              <a:defRPr sz="900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233" y="4964125"/>
            <a:ext cx="1875235" cy="168053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le Text"/>
          <p:cNvSpPr txBox="1">
            <a:spLocks noGrp="1"/>
          </p:cNvSpPr>
          <p:nvPr>
            <p:ph type="title"/>
          </p:nvPr>
        </p:nvSpPr>
        <p:spPr>
          <a:xfrm>
            <a:off x="1256853" y="133945"/>
            <a:ext cx="6623597" cy="1004591"/>
          </a:xfrm>
          <a:prstGeom prst="rect">
            <a:avLst/>
          </a:prstGeom>
          <a:solidFill>
            <a:srgbClr val="AB1500"/>
          </a:solidFill>
        </p:spPr>
        <p:txBody>
          <a:bodyPr lIns="26789" tIns="26789" rIns="26789" bIns="26789" anchor="ctr">
            <a:noAutofit/>
          </a:bodyPr>
          <a:lstStyle>
            <a:lvl1pPr algn="ctr" defTabSz="308074">
              <a:defRPr sz="4000" b="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t>Title Text</a:t>
            </a:r>
          </a:p>
        </p:txBody>
      </p:sp>
      <p:sp>
        <p:nvSpPr>
          <p:cNvPr id="226" name="Body Level One…"/>
          <p:cNvSpPr txBox="1">
            <a:spLocks noGrp="1"/>
          </p:cNvSpPr>
          <p:nvPr>
            <p:ph type="body" idx="1"/>
          </p:nvPr>
        </p:nvSpPr>
        <p:spPr>
          <a:xfrm>
            <a:off x="1250156" y="1205507"/>
            <a:ext cx="6623596" cy="3737076"/>
          </a:xfrm>
          <a:prstGeom prst="rect">
            <a:avLst/>
          </a:prstGeom>
        </p:spPr>
        <p:txBody>
          <a:bodyPr lIns="26789" tIns="26789" rIns="26789" bIns="26789" anchor="ctr">
            <a:noAutofit/>
          </a:bodyPr>
          <a:lstStyle>
            <a:lvl1pPr marL="617027" indent="-299527" defTabSz="308074">
              <a:spcBef>
                <a:spcPts val="400"/>
              </a:spcBef>
              <a:buSzPct val="100000"/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1pPr>
            <a:lvl2pPr marL="1061527" indent="-299527" defTabSz="308074">
              <a:spcBef>
                <a:spcPts val="400"/>
              </a:spcBef>
              <a:defRPr sz="2200">
                <a:latin typeface="Futura"/>
                <a:ea typeface="Futura"/>
                <a:cs typeface="Futura"/>
                <a:sym typeface="Futura"/>
              </a:defRPr>
            </a:lvl2pPr>
            <a:lvl3pPr marL="1506027" indent="-299527" defTabSz="308074">
              <a:spcBef>
                <a:spcPts val="400"/>
              </a:spcBef>
              <a:defRPr sz="2200">
                <a:latin typeface="Futura"/>
                <a:ea typeface="Futura"/>
                <a:cs typeface="Futura"/>
                <a:sym typeface="Futura"/>
              </a:defRPr>
            </a:lvl3pPr>
            <a:lvl4pPr marL="1950527" indent="-299527" defTabSz="308074">
              <a:spcBef>
                <a:spcPts val="400"/>
              </a:spcBef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4pPr>
            <a:lvl5pPr marL="2395027" indent="-299527" defTabSz="308074">
              <a:spcBef>
                <a:spcPts val="400"/>
              </a:spcBef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78362" y="4883249"/>
            <a:ext cx="180579" cy="193279"/>
          </a:xfrm>
          <a:prstGeom prst="rect">
            <a:avLst/>
          </a:prstGeom>
        </p:spPr>
        <p:txBody>
          <a:bodyPr lIns="26789" tIns="26789" rIns="26789" bIns="26789" anchor="b"/>
          <a:lstStyle>
            <a:lvl1pPr algn="ctr" defTabSz="308074">
              <a:defRPr sz="900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idx="1"/>
          </p:nvPr>
        </p:nvSpPr>
        <p:spPr>
          <a:xfrm>
            <a:off x="336613" y="1010407"/>
            <a:ext cx="8207742" cy="3641928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100"/>
            </a:lvl1pPr>
            <a:lvl2pPr marL="0" indent="457200">
              <a:spcBef>
                <a:spcPts val="200"/>
              </a:spcBef>
              <a:buSzTx/>
              <a:buNone/>
              <a:defRPr sz="1100"/>
            </a:lvl2pPr>
            <a:lvl3pPr marL="0" indent="914400">
              <a:spcBef>
                <a:spcPts val="200"/>
              </a:spcBef>
              <a:buSzTx/>
              <a:buNone/>
              <a:defRPr sz="1100"/>
            </a:lvl3pPr>
            <a:lvl4pPr marL="0" indent="1371600">
              <a:spcBef>
                <a:spcPts val="200"/>
              </a:spcBef>
              <a:buSzTx/>
              <a:buNone/>
              <a:defRPr sz="1100"/>
            </a:lvl4pPr>
            <a:lvl5pPr marL="0" indent="1828800">
              <a:spcBef>
                <a:spcPts val="200"/>
              </a:spcBef>
              <a:buSzTx/>
              <a:buNone/>
              <a:defRPr sz="1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33575" y="1012506"/>
            <a:ext cx="4038601" cy="3472074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 marL="771525" indent="-314325">
              <a:defRPr sz="2200"/>
            </a:lvl2pPr>
            <a:lvl3pPr marL="1228725" indent="-314325">
              <a:defRPr sz="2200"/>
            </a:lvl3pPr>
            <a:lvl4pPr marL="1685925" indent="-314325">
              <a:defRPr sz="2200"/>
            </a:lvl4pPr>
            <a:lvl5pPr marL="2143125" indent="-314325">
              <a:defRPr sz="2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517" y="1011542"/>
            <a:ext cx="2442635" cy="339447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4D4D4C"/>
                </a:solidFill>
              </a:defRPr>
            </a:lvl1pPr>
            <a:lvl2pPr marL="774700" indent="-317500">
              <a:spcBef>
                <a:spcPts val="400"/>
              </a:spcBef>
              <a:defRPr sz="2000">
                <a:solidFill>
                  <a:srgbClr val="4D4D4C"/>
                </a:solidFill>
              </a:defRPr>
            </a:lvl2pPr>
            <a:lvl3pPr marL="12001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3pPr>
            <a:lvl4pPr marL="0" indent="137160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4pPr>
            <a:lvl5pPr marL="21145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742" y="3127083"/>
            <a:ext cx="1797051" cy="340941"/>
          </a:xfrm>
          <a:prstGeom prst="rect">
            <a:avLst/>
          </a:prstGeom>
        </p:spPr>
        <p:txBody>
          <a:bodyPr/>
          <a:lstStyle>
            <a:lvl1pPr algn="ctr">
              <a:spcBef>
                <a:spcPts val="300"/>
              </a:spcBef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Rectangle"/>
          <p:cNvSpPr>
            <a:spLocks noGrp="1"/>
          </p:cNvSpPr>
          <p:nvPr>
            <p:ph type="body" sz="quarter" idx="13"/>
          </p:nvPr>
        </p:nvSpPr>
        <p:spPr>
          <a:xfrm>
            <a:off x="2496747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69" name="Rectangle"/>
          <p:cNvSpPr>
            <a:spLocks noGrp="1"/>
          </p:cNvSpPr>
          <p:nvPr>
            <p:ph type="body" sz="quarter" idx="14"/>
          </p:nvPr>
        </p:nvSpPr>
        <p:spPr>
          <a:xfrm>
            <a:off x="463458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0" name="Rectangle"/>
          <p:cNvSpPr>
            <a:spLocks noGrp="1"/>
          </p:cNvSpPr>
          <p:nvPr>
            <p:ph type="body" sz="quarter" idx="15"/>
          </p:nvPr>
        </p:nvSpPr>
        <p:spPr>
          <a:xfrm>
            <a:off x="699034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1" name="Image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2" name="Image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3" name="Image"/>
          <p:cNvSpPr>
            <a:spLocks noGrp="1"/>
          </p:cNvSpPr>
          <p:nvPr>
            <p:ph type="pic" sz="quarter" idx="18"/>
          </p:nvPr>
        </p:nvSpPr>
        <p:spPr>
          <a:xfrm>
            <a:off x="463458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4" name="Image"/>
          <p:cNvSpPr>
            <a:spLocks noGrp="1"/>
          </p:cNvSpPr>
          <p:nvPr>
            <p:ph type="pic" sz="quarter" idx="19"/>
          </p:nvPr>
        </p:nvSpPr>
        <p:spPr>
          <a:xfrm>
            <a:off x="699034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9933" y="2151896"/>
            <a:ext cx="1924051" cy="340941"/>
          </a:xfrm>
          <a:prstGeom prst="rect">
            <a:avLst/>
          </a:prstGeom>
        </p:spPr>
        <p:txBody>
          <a:bodyPr/>
          <a:lstStyle>
            <a:lvl1pPr algn="ctr">
              <a:spcBef>
                <a:spcPts val="300"/>
              </a:spcBef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Rectangle"/>
          <p:cNvSpPr>
            <a:spLocks noGrp="1"/>
          </p:cNvSpPr>
          <p:nvPr>
            <p:ph type="body" sz="quarter" idx="13"/>
          </p:nvPr>
        </p:nvSpPr>
        <p:spPr>
          <a:xfrm>
            <a:off x="3479308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85" name="Rectangle"/>
          <p:cNvSpPr>
            <a:spLocks noGrp="1"/>
          </p:cNvSpPr>
          <p:nvPr>
            <p:ph type="body" sz="quarter" idx="14"/>
          </p:nvPr>
        </p:nvSpPr>
        <p:spPr>
          <a:xfrm>
            <a:off x="6624973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86" name="Rectangle"/>
          <p:cNvSpPr>
            <a:spLocks noGrp="1"/>
          </p:cNvSpPr>
          <p:nvPr>
            <p:ph type="body" sz="quarter" idx="15"/>
          </p:nvPr>
        </p:nvSpPr>
        <p:spPr>
          <a:xfrm>
            <a:off x="33993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87" name="Rectangle"/>
          <p:cNvSpPr>
            <a:spLocks noGrp="1"/>
          </p:cNvSpPr>
          <p:nvPr>
            <p:ph type="body" sz="quarter" idx="16"/>
          </p:nvPr>
        </p:nvSpPr>
        <p:spPr>
          <a:xfrm>
            <a:off x="3479308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88" name="Rectangle"/>
          <p:cNvSpPr>
            <a:spLocks noGrp="1"/>
          </p:cNvSpPr>
          <p:nvPr>
            <p:ph type="body" sz="quarter" idx="17"/>
          </p:nvPr>
        </p:nvSpPr>
        <p:spPr>
          <a:xfrm>
            <a:off x="662497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89" name="Image"/>
          <p:cNvSpPr>
            <a:spLocks noGrp="1"/>
          </p:cNvSpPr>
          <p:nvPr>
            <p:ph type="pic" sz="quarter" idx="18"/>
          </p:nvPr>
        </p:nvSpPr>
        <p:spPr>
          <a:xfrm>
            <a:off x="33993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0" name="Image"/>
          <p:cNvSpPr>
            <a:spLocks noGrp="1"/>
          </p:cNvSpPr>
          <p:nvPr>
            <p:ph type="pic" sz="quarter" idx="19"/>
          </p:nvPr>
        </p:nvSpPr>
        <p:spPr>
          <a:xfrm>
            <a:off x="347930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1" name="Image"/>
          <p:cNvSpPr>
            <a:spLocks noGrp="1"/>
          </p:cNvSpPr>
          <p:nvPr>
            <p:ph type="pic" sz="quarter" idx="20"/>
          </p:nvPr>
        </p:nvSpPr>
        <p:spPr>
          <a:xfrm>
            <a:off x="6624973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2" name="Image"/>
          <p:cNvSpPr>
            <a:spLocks noGrp="1"/>
          </p:cNvSpPr>
          <p:nvPr>
            <p:ph type="pic" sz="quarter" idx="21"/>
          </p:nvPr>
        </p:nvSpPr>
        <p:spPr>
          <a:xfrm>
            <a:off x="33993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3" name="Image"/>
          <p:cNvSpPr>
            <a:spLocks noGrp="1"/>
          </p:cNvSpPr>
          <p:nvPr>
            <p:ph type="pic" sz="quarter" idx="22"/>
          </p:nvPr>
        </p:nvSpPr>
        <p:spPr>
          <a:xfrm>
            <a:off x="347930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4" name="Image"/>
          <p:cNvSpPr>
            <a:spLocks noGrp="1"/>
          </p:cNvSpPr>
          <p:nvPr>
            <p:ph type="pic" sz="quarter" idx="23"/>
          </p:nvPr>
        </p:nvSpPr>
        <p:spPr>
          <a:xfrm>
            <a:off x="6624973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0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aws_logo_smile_1200x630.png" descr="aws_logo_smile_1200x630.png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8197605" y="4521856"/>
            <a:ext cx="889001" cy="564986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800100" marR="0" indent="-3429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219200" marR="0" indent="-3048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714500" marR="0" indent="-3429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2171700" marR="0" indent="-3429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560320" marR="0" indent="-27432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3017520" marR="0" indent="-27432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3474720" marR="0" indent="-27432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3931920" marR="0" indent="-27432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2l.ai/" TargetMode="External"/><Relationship Id="rId2" Type="http://schemas.openxmlformats.org/officeDocument/2006/relationships/hyperlink" Target="https://zh.d2l.ai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urses.d2l.ai/berkeley-stat-157/units/environment.html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"/><Relationship Id="rId3" Type="http://schemas.openxmlformats.org/officeDocument/2006/relationships/image" Target="../media/image11.tif"/><Relationship Id="rId7" Type="http://schemas.openxmlformats.org/officeDocument/2006/relationships/image" Target="../media/image15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tif"/><Relationship Id="rId5" Type="http://schemas.openxmlformats.org/officeDocument/2006/relationships/image" Target="../media/image13.tif"/><Relationship Id="rId4" Type="http://schemas.openxmlformats.org/officeDocument/2006/relationships/image" Target="../media/image12.tif"/><Relationship Id="rId9" Type="http://schemas.openxmlformats.org/officeDocument/2006/relationships/image" Target="../media/image17.ti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tif"/><Relationship Id="rId3" Type="http://schemas.openxmlformats.org/officeDocument/2006/relationships/image" Target="../media/image30.tif"/><Relationship Id="rId7" Type="http://schemas.openxmlformats.org/officeDocument/2006/relationships/image" Target="../media/image34.tif"/><Relationship Id="rId2" Type="http://schemas.openxmlformats.org/officeDocument/2006/relationships/image" Target="../media/image29.ti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3.tif"/><Relationship Id="rId5" Type="http://schemas.openxmlformats.org/officeDocument/2006/relationships/image" Target="../media/image32.tif"/><Relationship Id="rId4" Type="http://schemas.openxmlformats.org/officeDocument/2006/relationships/image" Target="../media/image31.t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tif"/><Relationship Id="rId4" Type="http://schemas.openxmlformats.org/officeDocument/2006/relationships/image" Target="../media/image13.ti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"/><Relationship Id="rId3" Type="http://schemas.openxmlformats.org/officeDocument/2006/relationships/image" Target="../media/image10.tif"/><Relationship Id="rId7" Type="http://schemas.openxmlformats.org/officeDocument/2006/relationships/image" Target="../media/image13.tif"/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tif"/><Relationship Id="rId11" Type="http://schemas.openxmlformats.org/officeDocument/2006/relationships/image" Target="../media/image43.tif"/><Relationship Id="rId5" Type="http://schemas.openxmlformats.org/officeDocument/2006/relationships/image" Target="../media/image11.tif"/><Relationship Id="rId10" Type="http://schemas.openxmlformats.org/officeDocument/2006/relationships/image" Target="../media/image42.tif"/><Relationship Id="rId4" Type="http://schemas.openxmlformats.org/officeDocument/2006/relationships/image" Target="../media/image41.tif"/><Relationship Id="rId9" Type="http://schemas.openxmlformats.org/officeDocument/2006/relationships/image" Target="../media/image16.ti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"/><Relationship Id="rId2" Type="http://schemas.openxmlformats.org/officeDocument/2006/relationships/image" Target="../media/image44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"/><Relationship Id="rId2" Type="http://schemas.openxmlformats.org/officeDocument/2006/relationships/image" Target="../media/image28.tif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7.ti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"/><Relationship Id="rId3" Type="http://schemas.openxmlformats.org/officeDocument/2006/relationships/image" Target="../media/image11.tif"/><Relationship Id="rId7" Type="http://schemas.openxmlformats.org/officeDocument/2006/relationships/image" Target="../media/image15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tif"/><Relationship Id="rId5" Type="http://schemas.openxmlformats.org/officeDocument/2006/relationships/image" Target="../media/image13.tif"/><Relationship Id="rId4" Type="http://schemas.openxmlformats.org/officeDocument/2006/relationships/image" Target="../media/image12.tif"/><Relationship Id="rId9" Type="http://schemas.openxmlformats.org/officeDocument/2006/relationships/image" Target="../media/image17.ti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"/><Relationship Id="rId13" Type="http://schemas.openxmlformats.org/officeDocument/2006/relationships/image" Target="../media/image53.tif"/><Relationship Id="rId3" Type="http://schemas.openxmlformats.org/officeDocument/2006/relationships/image" Target="../media/image11.tif"/><Relationship Id="rId7" Type="http://schemas.openxmlformats.org/officeDocument/2006/relationships/image" Target="../media/image16.tif"/><Relationship Id="rId12" Type="http://schemas.openxmlformats.org/officeDocument/2006/relationships/image" Target="../media/image41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tif"/><Relationship Id="rId11" Type="http://schemas.openxmlformats.org/officeDocument/2006/relationships/image" Target="../media/image42.tif"/><Relationship Id="rId5" Type="http://schemas.openxmlformats.org/officeDocument/2006/relationships/image" Target="../media/image13.tif"/><Relationship Id="rId15" Type="http://schemas.openxmlformats.org/officeDocument/2006/relationships/image" Target="../media/image15.tif"/><Relationship Id="rId10" Type="http://schemas.openxmlformats.org/officeDocument/2006/relationships/image" Target="../media/image52.tif"/><Relationship Id="rId4" Type="http://schemas.openxmlformats.org/officeDocument/2006/relationships/image" Target="../media/image12.tif"/><Relationship Id="rId9" Type="http://schemas.openxmlformats.org/officeDocument/2006/relationships/image" Target="../media/image51.tif"/><Relationship Id="rId14" Type="http://schemas.openxmlformats.org/officeDocument/2006/relationships/image" Target="../media/image43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tif"/><Relationship Id="rId1" Type="http://schemas.openxmlformats.org/officeDocument/2006/relationships/slideLayout" Target="../slideLayouts/slideLayout1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tif"/><Relationship Id="rId1" Type="http://schemas.openxmlformats.org/officeDocument/2006/relationships/slideLayout" Target="../slideLayouts/slideLayout16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"/><Relationship Id="rId3" Type="http://schemas.openxmlformats.org/officeDocument/2006/relationships/image" Target="../media/image16.tif"/><Relationship Id="rId7" Type="http://schemas.openxmlformats.org/officeDocument/2006/relationships/image" Target="../media/image43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1.tif"/><Relationship Id="rId5" Type="http://schemas.openxmlformats.org/officeDocument/2006/relationships/image" Target="../media/image52.tif"/><Relationship Id="rId4" Type="http://schemas.openxmlformats.org/officeDocument/2006/relationships/image" Target="../media/image17.tif"/><Relationship Id="rId9" Type="http://schemas.openxmlformats.org/officeDocument/2006/relationships/image" Target="../media/image51.t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"/><Relationship Id="rId3" Type="http://schemas.openxmlformats.org/officeDocument/2006/relationships/image" Target="../media/image11.tif"/><Relationship Id="rId7" Type="http://schemas.openxmlformats.org/officeDocument/2006/relationships/image" Target="../media/image15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tif"/><Relationship Id="rId5" Type="http://schemas.openxmlformats.org/officeDocument/2006/relationships/image" Target="../media/image13.tif"/><Relationship Id="rId10" Type="http://schemas.openxmlformats.org/officeDocument/2006/relationships/image" Target="../media/image18.tif"/><Relationship Id="rId4" Type="http://schemas.openxmlformats.org/officeDocument/2006/relationships/image" Target="../media/image12.tif"/><Relationship Id="rId9" Type="http://schemas.openxmlformats.org/officeDocument/2006/relationships/image" Target="../media/image17.ti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tif"/><Relationship Id="rId1" Type="http://schemas.openxmlformats.org/officeDocument/2006/relationships/slideLayout" Target="../slideLayouts/slideLayout1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9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tif"/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tif"/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tif"/><Relationship Id="rId2" Type="http://schemas.openxmlformats.org/officeDocument/2006/relationships/image" Target="../media/image71.tif"/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"/><Relationship Id="rId3" Type="http://schemas.openxmlformats.org/officeDocument/2006/relationships/image" Target="../media/image14.tif"/><Relationship Id="rId7" Type="http://schemas.openxmlformats.org/officeDocument/2006/relationships/image" Target="../media/image12.tif"/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tif"/><Relationship Id="rId11" Type="http://schemas.openxmlformats.org/officeDocument/2006/relationships/image" Target="../media/image17.tif"/><Relationship Id="rId5" Type="http://schemas.openxmlformats.org/officeDocument/2006/relationships/image" Target="../media/image10.tif"/><Relationship Id="rId10" Type="http://schemas.openxmlformats.org/officeDocument/2006/relationships/image" Target="../media/image16.tif"/><Relationship Id="rId4" Type="http://schemas.openxmlformats.org/officeDocument/2006/relationships/image" Target="../media/image19.tif"/><Relationship Id="rId9" Type="http://schemas.openxmlformats.org/officeDocument/2006/relationships/image" Target="../media/image15.ti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Introduction to Deep Learning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0" indent="0" defTabSz="452627">
              <a:spcBef>
                <a:spcPts val="900"/>
              </a:spcBef>
              <a:buSzTx/>
              <a:buNone/>
              <a:defRPr sz="3959" b="1">
                <a:solidFill>
                  <a:srgbClr val="4D4D4C"/>
                </a:solidFill>
              </a:defRPr>
            </a:lvl1pPr>
          </a:lstStyle>
          <a:p>
            <a:r>
              <a:rPr lang="ja-JP" altLang="en-US"/>
              <a:t>动手学深度学习</a:t>
            </a:r>
            <a:endParaRPr dirty="0"/>
          </a:p>
        </p:txBody>
      </p:sp>
      <p:sp>
        <p:nvSpPr>
          <p:cNvPr id="149" name="3. Gradient and Auto Differentiation"/>
          <p:cNvSpPr>
            <a:spLocks noGrp="1"/>
          </p:cNvSpPr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b="1">
                <a:solidFill>
                  <a:srgbClr val="4D4D4C"/>
                </a:solidFill>
              </a:defRPr>
            </a:lvl1pPr>
          </a:lstStyle>
          <a:p>
            <a:r>
              <a:rPr lang="en-US" sz="1800" dirty="0"/>
              <a:t>9. </a:t>
            </a:r>
            <a:r>
              <a:rPr lang="ja-JP" altLang="en-US" sz="1800"/>
              <a:t>泛化表现</a:t>
            </a:r>
            <a:r>
              <a:rPr lang="zh-CN" altLang="en-US" sz="1800" dirty="0"/>
              <a:t>，</a:t>
            </a:r>
            <a:r>
              <a:rPr lang="ja-JP" altLang="en-US" sz="1800"/>
              <a:t>协变量偏移</a:t>
            </a:r>
            <a:r>
              <a:rPr lang="zh-CN" altLang="en-US" sz="1800" dirty="0"/>
              <a:t> </a:t>
            </a:r>
            <a:r>
              <a:rPr lang="ja-JP" altLang="en-US" sz="1800"/>
              <a:t>和</a:t>
            </a:r>
            <a:r>
              <a:rPr lang="zh-CN" altLang="en-US" sz="1800" dirty="0"/>
              <a:t> </a:t>
            </a:r>
            <a:r>
              <a:rPr lang="ja-JP" altLang="en-US" sz="1800"/>
              <a:t>对抗性数据</a:t>
            </a:r>
          </a:p>
          <a:p>
            <a:endParaRPr lang="en-US" altLang="ja-JP" sz="1800" dirty="0"/>
          </a:p>
          <a:p>
            <a:endParaRPr lang="en-US" sz="1800" dirty="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03B1F22F-B4CF-B043-B9DF-C300C807FE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87898" y="3430138"/>
            <a:ext cx="7900728" cy="129071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中文教材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2"/>
              </a:rPr>
              <a:t>z</a:t>
            </a:r>
            <a:r>
              <a:rPr lang="en-US" sz="1600" dirty="0">
                <a:hlinkClick r:id="rId2"/>
              </a:rPr>
              <a:t>h</a:t>
            </a:r>
            <a:r>
              <a:rPr lang="en-US" altLang="zh-CN" sz="1600" dirty="0">
                <a:hlinkClick r:id="rId2"/>
              </a:rPr>
              <a:t>.d2l.ai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英文教材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3"/>
              </a:rPr>
              <a:t>www.d2l.ai</a:t>
            </a:r>
            <a:endParaRPr lang="en-US" altLang="zh-CN" sz="1600" dirty="0"/>
          </a:p>
          <a:p>
            <a:pPr>
              <a:spcBef>
                <a:spcPts val="900"/>
              </a:spcBef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教学视频</a:t>
            </a:r>
            <a:r>
              <a:rPr lang="zh-CN" altLang="en-US" sz="1600" dirty="0"/>
              <a:t>：</a:t>
            </a:r>
            <a:r>
              <a:rPr lang="en-US" sz="1600" b="1" dirty="0">
                <a:hlinkClick r:id="rId4"/>
              </a:rPr>
              <a:t>https://courses.d2l.ai/berkeley-stat-157/units/environment.html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422553488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Wh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为什么呢</a:t>
            </a:r>
            <a:r>
              <a:rPr lang="en-US" altLang="ja-JP" dirty="0"/>
              <a:t>?</a:t>
            </a:r>
            <a:endParaRPr dirty="0"/>
          </a:p>
        </p:txBody>
      </p:sp>
      <p:sp>
        <p:nvSpPr>
          <p:cNvPr id="298" name="Data Distribution with Empirical Sample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163871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数据分布与经验样本</a:t>
            </a:r>
            <a:endParaRPr dirty="0"/>
          </a:p>
        </p:txBody>
      </p:sp>
      <p:pic>
        <p:nvPicPr>
          <p:cNvPr id="29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434409"/>
            <a:ext cx="7620000" cy="17387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Wh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为什么呢</a:t>
            </a:r>
            <a:r>
              <a:rPr lang="en-US" altLang="ja-JP" dirty="0"/>
              <a:t>?</a:t>
            </a:r>
            <a:endParaRPr dirty="0"/>
          </a:p>
        </p:txBody>
      </p:sp>
      <p:sp>
        <p:nvSpPr>
          <p:cNvPr id="302" name="Empirical Sample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163871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经验样本</a:t>
            </a:r>
            <a:endParaRPr dirty="0"/>
          </a:p>
        </p:txBody>
      </p:sp>
      <p:pic>
        <p:nvPicPr>
          <p:cNvPr id="30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434409"/>
            <a:ext cx="7620000" cy="17387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Fixing 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怎么修复</a:t>
            </a:r>
            <a:endParaRPr dirty="0"/>
          </a:p>
        </p:txBody>
      </p:sp>
      <p:sp>
        <p:nvSpPr>
          <p:cNvPr id="306" name="Validation set (hold out separate data that is not used for training)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97674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验证集（不用于训练的单独数据）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切尔诺夫届</a:t>
            </a:r>
            <a:r>
              <a:rPr lang="zh-CN" altLang="en-US" dirty="0"/>
              <a:t>（</a:t>
            </a:r>
            <a:r>
              <a:rPr lang="en-US" altLang="zh-CN" dirty="0"/>
              <a:t>Chernoff bound</a:t>
            </a:r>
            <a:r>
              <a:rPr lang="zh-CN" altLang="en-US" dirty="0"/>
              <a:t>）</a:t>
            </a:r>
            <a:endParaRPr lang="ja-JP" altLang="en-US"/>
          </a:p>
          <a:p>
            <a:pPr marL="240631" indent="-240631">
              <a:buSzPct val="100000"/>
              <a:buChar char="•"/>
            </a:pPr>
            <a:r>
              <a:rPr lang="ja-JP" altLang="en-US"/>
              <a:t>它为什么有效？</a:t>
            </a: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ja-JP" altLang="en-US"/>
          </a:p>
          <a:p>
            <a:pPr marL="240631" indent="-240631">
              <a:buSzPct val="100000"/>
              <a:buChar char="•"/>
            </a:pPr>
            <a:r>
              <a:rPr lang="ja-JP" altLang="en-US"/>
              <a:t>验证集未用于训练（经常违反）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损失限制在</a:t>
            </a:r>
            <a:r>
              <a:rPr lang="zh-CN" altLang="en-US" dirty="0"/>
              <a:t> </a:t>
            </a:r>
            <a:r>
              <a:rPr lang="en-US" altLang="ja-JP" dirty="0"/>
              <a:t>[0,1]</a:t>
            </a:r>
            <a:r>
              <a:rPr lang="zh-CN" altLang="en-US" dirty="0"/>
              <a:t> </a:t>
            </a:r>
            <a:r>
              <a:rPr lang="ja-JP" altLang="en-US"/>
              <a:t>内（否则重新缩放）</a:t>
            </a:r>
            <a:endParaRPr dirty="0"/>
          </a:p>
        </p:txBody>
      </p:sp>
      <p:pic>
        <p:nvPicPr>
          <p:cNvPr id="30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2465150"/>
            <a:ext cx="7899400" cy="927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Fixing 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怎么修复</a:t>
            </a:r>
            <a:endParaRPr dirty="0"/>
          </a:p>
        </p:txBody>
      </p:sp>
      <p:sp>
        <p:nvSpPr>
          <p:cNvPr id="310" name="Data Distribution with Empirical Sample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163871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数据分布与经验样本</a:t>
            </a:r>
            <a:endParaRPr dirty="0"/>
          </a:p>
        </p:txBody>
      </p:sp>
      <p:pic>
        <p:nvPicPr>
          <p:cNvPr id="31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434409"/>
            <a:ext cx="7620000" cy="17387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Fixing 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怎么修复</a:t>
            </a:r>
            <a:endParaRPr dirty="0"/>
          </a:p>
        </p:txBody>
      </p:sp>
      <p:sp>
        <p:nvSpPr>
          <p:cNvPr id="314" name="Input noise (more on this later)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163871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输入噪声（稍后会详细介绍）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丢弃法（层内噪声）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平滑函数</a:t>
            </a:r>
            <a:r>
              <a:rPr lang="zh-CN" altLang="en-US" dirty="0"/>
              <a:t> </a:t>
            </a:r>
            <a:r>
              <a:rPr lang="en-US" dirty="0"/>
              <a:t>f（</a:t>
            </a:r>
            <a:r>
              <a:rPr lang="ja-JP" altLang="en-US"/>
              <a:t>例如</a:t>
            </a:r>
            <a:r>
              <a:rPr lang="zh-CN" altLang="en-US" dirty="0"/>
              <a:t> </a:t>
            </a:r>
            <a:r>
              <a:rPr lang="ja-JP" altLang="en-US"/>
              <a:t>权重衰减）</a:t>
            </a:r>
            <a:endParaRPr dirty="0"/>
          </a:p>
        </p:txBody>
      </p:sp>
      <p:pic>
        <p:nvPicPr>
          <p:cNvPr id="31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434409"/>
            <a:ext cx="7620000" cy="17387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3022" y="-792984"/>
            <a:ext cx="12386433" cy="9280277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covariate"/>
          <p:cNvSpPr txBox="1"/>
          <p:nvPr/>
        </p:nvSpPr>
        <p:spPr>
          <a:xfrm>
            <a:off x="4892406" y="3990944"/>
            <a:ext cx="2216942" cy="671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100">
                <a:solidFill>
                  <a:srgbClr val="EAE3C7"/>
                </a:solidFill>
              </a:defRPr>
            </a:lvl1pPr>
          </a:lstStyle>
          <a:p>
            <a:r>
              <a:rPr dirty="0"/>
              <a:t>covariate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Training 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训练集</a:t>
            </a:r>
            <a:endParaRPr dirty="0"/>
          </a:p>
        </p:txBody>
      </p:sp>
      <p:pic>
        <p:nvPicPr>
          <p:cNvPr id="3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50" y="2400300"/>
            <a:ext cx="1524000" cy="110259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5750" y="895739"/>
            <a:ext cx="1524000" cy="1014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32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6700" y="1422400"/>
            <a:ext cx="1524000" cy="167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1050" y="2084190"/>
            <a:ext cx="1524000" cy="1014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270250"/>
            <a:ext cx="1524000" cy="12866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6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40100" y="834246"/>
            <a:ext cx="1524000" cy="1137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7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4500" y="3956050"/>
            <a:ext cx="1524000" cy="91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8" name="Image" descr="Imag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6800" y="666750"/>
            <a:ext cx="1524000" cy="1137139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Line"/>
          <p:cNvSpPr/>
          <p:nvPr/>
        </p:nvSpPr>
        <p:spPr>
          <a:xfrm flipV="1">
            <a:off x="5165072" y="360105"/>
            <a:ext cx="274356" cy="446232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9" grpId="1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At test tim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测试时</a:t>
            </a:r>
            <a:r>
              <a:rPr lang="en-US" altLang="zh-CN" dirty="0"/>
              <a:t>…</a:t>
            </a:r>
            <a:endParaRPr dirty="0"/>
          </a:p>
        </p:txBody>
      </p:sp>
      <p:pic>
        <p:nvPicPr>
          <p:cNvPr id="3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250" y="2622550"/>
            <a:ext cx="1524000" cy="7177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3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250" y="304402"/>
            <a:ext cx="1247468" cy="152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3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604" y="640815"/>
            <a:ext cx="1253614" cy="152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35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5750" y="1307565"/>
            <a:ext cx="1524000" cy="1032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336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400" y="2084190"/>
            <a:ext cx="1351110" cy="152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7500" y="2914650"/>
            <a:ext cx="937847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8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33173" y="3568700"/>
            <a:ext cx="1524001" cy="1524000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Line"/>
          <p:cNvSpPr/>
          <p:nvPr/>
        </p:nvSpPr>
        <p:spPr>
          <a:xfrm flipV="1">
            <a:off x="5165072" y="360105"/>
            <a:ext cx="274356" cy="446232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Covariate Shif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协变量转变</a:t>
            </a:r>
            <a:r>
              <a:rPr lang="zh-CN" altLang="en-US" dirty="0"/>
              <a:t>（</a:t>
            </a:r>
            <a:r>
              <a:rPr dirty="0"/>
              <a:t>Covariate Shift</a:t>
            </a:r>
            <a:r>
              <a:rPr lang="zh-CN" altLang="en-US" dirty="0"/>
              <a:t>）</a:t>
            </a:r>
            <a:endParaRPr dirty="0"/>
          </a:p>
        </p:txBody>
      </p:sp>
      <p:sp>
        <p:nvSpPr>
          <p:cNvPr id="344" name="Web search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48967"/>
          </a:xfrm>
          <a:prstGeom prst="rect">
            <a:avLst/>
          </a:prstGeom>
        </p:spPr>
        <p:txBody>
          <a:bodyPr/>
          <a:lstStyle/>
          <a:p>
            <a:pPr marL="214162" indent="-214162" defTabSz="406908">
              <a:buSzPct val="100000"/>
              <a:buChar char="•"/>
              <a:defRPr sz="2136" b="1"/>
            </a:pPr>
            <a:r>
              <a:rPr lang="ja-JP" altLang="en-US"/>
              <a:t>网络搜索</a:t>
            </a:r>
          </a:p>
          <a:p>
            <a:pPr marL="1014262" lvl="1" indent="-214162" defTabSz="406908">
              <a:defRPr sz="2136" b="1"/>
            </a:pPr>
            <a:r>
              <a:rPr lang="ja-JP" altLang="en-US"/>
              <a:t>训练 </a:t>
            </a:r>
            <a:r>
              <a:rPr lang="en-US" altLang="ja-JP" dirty="0"/>
              <a:t>- </a:t>
            </a:r>
            <a:r>
              <a:rPr lang="ja-JP" altLang="en-US"/>
              <a:t>美国市场的引擎页面相关数据</a:t>
            </a:r>
          </a:p>
          <a:p>
            <a:pPr marL="1014262" lvl="1" indent="-214162" defTabSz="406908">
              <a:defRPr sz="2136" b="1"/>
            </a:pPr>
            <a:r>
              <a:rPr lang="ja-JP" altLang="en-US"/>
              <a:t>测试 </a:t>
            </a:r>
            <a:r>
              <a:rPr lang="en-US" altLang="ja-JP" dirty="0"/>
              <a:t>- </a:t>
            </a:r>
            <a:r>
              <a:rPr lang="ja-JP" altLang="en-US"/>
              <a:t>加拿大（或英国，澳大利亚）推荐引擎</a:t>
            </a:r>
          </a:p>
          <a:p>
            <a:pPr marL="214162" indent="-214162" defTabSz="406908">
              <a:buSzPct val="100000"/>
              <a:buChar char="•"/>
              <a:defRPr sz="2136" b="1"/>
            </a:pPr>
            <a:r>
              <a:rPr lang="ja-JP" altLang="en-US"/>
              <a:t>语音识别</a:t>
            </a:r>
          </a:p>
          <a:p>
            <a:pPr marL="1014262" lvl="1" indent="-214162" defTabSz="406908">
              <a:defRPr sz="2136" b="1"/>
            </a:pPr>
            <a:r>
              <a:rPr lang="ja-JP" altLang="en-US"/>
              <a:t>训练 </a:t>
            </a:r>
            <a:r>
              <a:rPr lang="en-US" altLang="ja-JP" dirty="0"/>
              <a:t>- </a:t>
            </a:r>
            <a:r>
              <a:rPr lang="ja-JP" altLang="en-US"/>
              <a:t>西海岸口音</a:t>
            </a:r>
          </a:p>
          <a:p>
            <a:pPr marL="1014262" lvl="1" indent="-214162" defTabSz="406908">
              <a:defRPr sz="2136" b="1"/>
            </a:pPr>
            <a:r>
              <a:rPr lang="ja-JP" altLang="en-US"/>
              <a:t>测试 </a:t>
            </a:r>
            <a:r>
              <a:rPr lang="en-US" altLang="ja-JP" dirty="0"/>
              <a:t>- </a:t>
            </a:r>
            <a:r>
              <a:rPr lang="ja-JP" altLang="en-US"/>
              <a:t>南方</a:t>
            </a:r>
            <a:r>
              <a:rPr lang="en-US" dirty="0"/>
              <a:t>drawl，</a:t>
            </a:r>
            <a:r>
              <a:rPr lang="ja-JP" altLang="en-US"/>
              <a:t>德克萨斯人，非母语人士</a:t>
            </a:r>
          </a:p>
          <a:p>
            <a:pPr marL="214162" indent="-214162" defTabSz="406908">
              <a:buSzPct val="100000"/>
              <a:buChar char="•"/>
              <a:defRPr sz="2136" b="1"/>
            </a:pPr>
            <a:r>
              <a:rPr lang="ja-JP" altLang="en-US"/>
              <a:t>语言</a:t>
            </a:r>
          </a:p>
          <a:p>
            <a:pPr marL="1014262" lvl="1" indent="-214162" defTabSz="406908">
              <a:defRPr sz="2136" b="1"/>
            </a:pPr>
            <a:r>
              <a:rPr lang="ja-JP" altLang="en-US"/>
              <a:t>训练 </a:t>
            </a:r>
            <a:r>
              <a:rPr lang="en-US" altLang="ja-JP" dirty="0"/>
              <a:t>- ‘</a:t>
            </a:r>
            <a:r>
              <a:rPr lang="ja-JP" altLang="en-US"/>
              <a:t>詹姆斯，带给我一杯</a:t>
            </a:r>
            <a:r>
              <a:rPr lang="zh-CN" altLang="en-US" dirty="0"/>
              <a:t> </a:t>
            </a:r>
            <a:r>
              <a:rPr lang="en-US" altLang="ja-JP" dirty="0"/>
              <a:t>soda'</a:t>
            </a:r>
          </a:p>
          <a:p>
            <a:pPr marL="1014262" lvl="1" indent="-214162" defTabSz="406908">
              <a:defRPr sz="2136" b="1"/>
            </a:pPr>
            <a:r>
              <a:rPr lang="ja-JP" altLang="en-US"/>
              <a:t>测试 </a:t>
            </a:r>
            <a:r>
              <a:rPr lang="en-US" altLang="ja-JP" dirty="0"/>
              <a:t>- '</a:t>
            </a:r>
            <a:r>
              <a:rPr lang="ja-JP" altLang="en-US"/>
              <a:t>约翰，带给我一个</a:t>
            </a:r>
            <a:r>
              <a:rPr lang="en-US" altLang="ja-JP" dirty="0"/>
              <a:t>’pop'</a:t>
            </a:r>
            <a:r>
              <a:rPr lang="ja-JP" altLang="en-US"/>
              <a:t>（或可乐等）</a:t>
            </a: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9826"/>
            <a:ext cx="9144001" cy="53609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Out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概要</a:t>
            </a:r>
            <a:endParaRPr dirty="0"/>
          </a:p>
        </p:txBody>
      </p:sp>
      <p:sp>
        <p:nvSpPr>
          <p:cNvPr id="192" name="Single Layer Perceptr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泛化表现</a:t>
            </a: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协变量</a:t>
            </a:r>
            <a:r>
              <a:rPr lang="ja-JP" altLang="en-US"/>
              <a:t>偏移</a:t>
            </a:r>
            <a:r>
              <a:rPr lang="zh-CN" altLang="en-US" dirty="0"/>
              <a:t>（</a:t>
            </a:r>
            <a:r>
              <a:rPr lang="en-US" altLang="zh-CN" dirty="0"/>
              <a:t>C</a:t>
            </a:r>
            <a:r>
              <a:rPr lang="en-US" dirty="0"/>
              <a:t>ovariate Shift</a:t>
            </a:r>
            <a:r>
              <a:rPr lang="zh-CN" altLang="en-US" dirty="0"/>
              <a:t>）</a:t>
            </a:r>
            <a:endParaRPr lang="en-US" altLang="zh-CN" dirty="0"/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ja-JP" altLang="en-US"/>
              <a:t>标签偏移</a:t>
            </a:r>
            <a:endParaRPr lang="en-US" altLang="zh-CN" dirty="0"/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zh-CN" altLang="en-US" dirty="0"/>
              <a:t>协变量偏移校正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对抗性数据</a:t>
            </a: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非平稳环境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752790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ovariate Shif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协变量转变（</a:t>
            </a:r>
            <a:r>
              <a:rPr lang="en-US" dirty="0"/>
              <a:t>Covariate Shift</a:t>
            </a:r>
            <a:r>
              <a:rPr lang="zh-CN" altLang="en-US" dirty="0"/>
              <a:t>）</a:t>
            </a:r>
            <a:endParaRPr dirty="0"/>
          </a:p>
        </p:txBody>
      </p:sp>
      <p:sp>
        <p:nvSpPr>
          <p:cNvPr id="349" name="Medical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48123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altLang="ja-JP" dirty="0"/>
              <a:t>•</a:t>
            </a:r>
            <a:r>
              <a:rPr lang="ja-JP" altLang="en-US"/>
              <a:t>医疗</a:t>
            </a:r>
          </a:p>
          <a:p>
            <a:r>
              <a:rPr lang="en-US" altLang="ja-JP" dirty="0"/>
              <a:t>	•</a:t>
            </a:r>
            <a:r>
              <a:rPr lang="ja-JP" altLang="en-US"/>
              <a:t>训练 </a:t>
            </a:r>
            <a:r>
              <a:rPr lang="en-US" altLang="ja-JP" dirty="0"/>
              <a:t>- </a:t>
            </a:r>
            <a:r>
              <a:rPr lang="ja-JP" altLang="en-US"/>
              <a:t>大学生</a:t>
            </a:r>
            <a:r>
              <a:rPr lang="en-US" altLang="ja-JP" dirty="0"/>
              <a:t>+</a:t>
            </a:r>
            <a:r>
              <a:rPr lang="ja-JP" altLang="en-US"/>
              <a:t>老年男性前列腺癌</a:t>
            </a:r>
          </a:p>
          <a:p>
            <a:r>
              <a:rPr lang="en-US" altLang="ja-JP" dirty="0"/>
              <a:t>	•</a:t>
            </a:r>
            <a:r>
              <a:rPr lang="ja-JP" altLang="en-US"/>
              <a:t>测试 </a:t>
            </a:r>
            <a:r>
              <a:rPr lang="en-US" altLang="ja-JP" dirty="0"/>
              <a:t>- </a:t>
            </a:r>
            <a:r>
              <a:rPr lang="ja-JP" altLang="en-US"/>
              <a:t>可能生病的老人</a:t>
            </a:r>
          </a:p>
          <a:p>
            <a:r>
              <a:rPr lang="en-US" altLang="ja-JP" dirty="0"/>
              <a:t>•</a:t>
            </a:r>
            <a:r>
              <a:rPr lang="ja-JP" altLang="en-US"/>
              <a:t>强化学习</a:t>
            </a:r>
          </a:p>
          <a:p>
            <a:r>
              <a:rPr lang="en-US" altLang="ja-JP" dirty="0"/>
              <a:t>	•</a:t>
            </a:r>
            <a:r>
              <a:rPr lang="ja-JP" altLang="en-US"/>
              <a:t>训练 </a:t>
            </a:r>
            <a:r>
              <a:rPr lang="en-US" altLang="ja-JP" dirty="0"/>
              <a:t>- </a:t>
            </a:r>
            <a:r>
              <a:rPr lang="ja-JP" altLang="en-US"/>
              <a:t>使用当前政策收集的数据</a:t>
            </a:r>
          </a:p>
          <a:p>
            <a:r>
              <a:rPr lang="en-US" altLang="ja-JP" dirty="0"/>
              <a:t>	•</a:t>
            </a:r>
            <a:r>
              <a:rPr lang="ja-JP" altLang="en-US"/>
              <a:t>测试 </a:t>
            </a:r>
            <a:r>
              <a:rPr lang="en-US" altLang="ja-JP" dirty="0"/>
              <a:t>- </a:t>
            </a:r>
            <a:r>
              <a:rPr lang="ja-JP" altLang="en-US"/>
              <a:t>环境对更新的策略做出反应</a:t>
            </a:r>
          </a:p>
          <a:p>
            <a:r>
              <a:rPr lang="en-US" altLang="ja-JP" dirty="0"/>
              <a:t>•</a:t>
            </a:r>
            <a:r>
              <a:rPr lang="ja-JP" altLang="en-US"/>
              <a:t>数据库</a:t>
            </a:r>
          </a:p>
          <a:p>
            <a:r>
              <a:rPr lang="en-US" altLang="ja-JP" dirty="0"/>
              <a:t>	•</a:t>
            </a:r>
            <a:r>
              <a:rPr lang="ja-JP" altLang="en-US"/>
              <a:t>训练 </a:t>
            </a:r>
            <a:r>
              <a:rPr lang="en-US" altLang="ja-JP" dirty="0"/>
              <a:t>- </a:t>
            </a:r>
            <a:r>
              <a:rPr lang="ja-JP" altLang="en-US"/>
              <a:t>数据库调整为</a:t>
            </a:r>
            <a:r>
              <a:rPr lang="en-US" altLang="ja-JP" dirty="0"/>
              <a:t>2017</a:t>
            </a:r>
            <a:r>
              <a:rPr lang="ja-JP" altLang="en-US"/>
              <a:t>年使用模式</a:t>
            </a:r>
          </a:p>
          <a:p>
            <a:r>
              <a:rPr lang="en-US" altLang="ja-JP" dirty="0"/>
              <a:t>	•</a:t>
            </a:r>
            <a:r>
              <a:rPr lang="ja-JP" altLang="en-US"/>
              <a:t>测试 </a:t>
            </a:r>
            <a:r>
              <a:rPr lang="en-US" altLang="ja-JP" dirty="0"/>
              <a:t>- 2019</a:t>
            </a:r>
            <a:r>
              <a:rPr lang="ja-JP" altLang="en-US"/>
              <a:t>年部署在</a:t>
            </a:r>
            <a:r>
              <a:rPr lang="en-US" dirty="0"/>
              <a:t>AWS</a:t>
            </a:r>
            <a:r>
              <a:rPr lang="ja-JP" altLang="en-US"/>
              <a:t>上的数据库</a:t>
            </a:r>
          </a:p>
          <a:p>
            <a:pPr marL="214162" indent="-214162" defTabSz="406908">
              <a:buSzPct val="100000"/>
              <a:buChar char="•"/>
              <a:defRPr sz="2136" b="1"/>
            </a:pPr>
            <a:endParaRPr dirty="0">
              <a:latin typeface="+mj-ea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What is happening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为什么呢</a:t>
            </a:r>
            <a:r>
              <a:rPr lang="zh-CN" altLang="en-US" dirty="0"/>
              <a:t>？</a:t>
            </a:r>
            <a:endParaRPr dirty="0"/>
          </a:p>
        </p:txBody>
      </p:sp>
      <p:sp>
        <p:nvSpPr>
          <p:cNvPr id="352" name="Training Risk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训练损失</a:t>
            </a:r>
            <a:endParaRPr dirty="0"/>
          </a:p>
          <a:p>
            <a:pPr marL="240631" indent="-240631">
              <a:buSzPct val="100000"/>
              <a:buChar char="•"/>
            </a:pPr>
            <a:endParaRPr dirty="0"/>
          </a:p>
          <a:p>
            <a:pPr marL="240631" indent="-240631">
              <a:buSzPct val="100000"/>
              <a:buChar char="•"/>
            </a:pPr>
            <a:endParaRPr dirty="0"/>
          </a:p>
          <a:p>
            <a:pPr marL="240631" indent="-240631">
              <a:buSzPct val="100000"/>
              <a:buChar char="•"/>
            </a:pPr>
            <a:endParaRPr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测试损失不同</a:t>
            </a:r>
            <a:endParaRPr dirty="0"/>
          </a:p>
        </p:txBody>
      </p:sp>
      <p:pic>
        <p:nvPicPr>
          <p:cNvPr id="3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648" y="992083"/>
            <a:ext cx="7010400" cy="1676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932" y="3427230"/>
            <a:ext cx="4419601" cy="68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730" y="196361"/>
            <a:ext cx="3109070" cy="38289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4DF7216-1580-A442-893D-CE348322476A}"/>
              </a:ext>
            </a:extLst>
          </p:cNvPr>
          <p:cNvSpPr/>
          <p:nvPr/>
        </p:nvSpPr>
        <p:spPr>
          <a:xfrm>
            <a:off x="4107305" y="1079292"/>
            <a:ext cx="397239" cy="5321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E14126-62C1-5D4D-92F1-E84715325B80}"/>
              </a:ext>
            </a:extLst>
          </p:cNvPr>
          <p:cNvSpPr/>
          <p:nvPr/>
        </p:nvSpPr>
        <p:spPr>
          <a:xfrm>
            <a:off x="1936229" y="3504055"/>
            <a:ext cx="397239" cy="5321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97E0A9-4E18-F349-85CD-18B19F02B57C}"/>
              </a:ext>
            </a:extLst>
          </p:cNvPr>
          <p:cNvSpPr txBox="1"/>
          <p:nvPr/>
        </p:nvSpPr>
        <p:spPr>
          <a:xfrm>
            <a:off x="3963544" y="727536"/>
            <a:ext cx="630940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训练集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accent3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F52A4C-ED70-D842-85BD-52C3CC75CC89}"/>
              </a:ext>
            </a:extLst>
          </p:cNvPr>
          <p:cNvSpPr txBox="1"/>
          <p:nvPr/>
        </p:nvSpPr>
        <p:spPr>
          <a:xfrm>
            <a:off x="1819378" y="4113030"/>
            <a:ext cx="630940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>
                <a:solidFill>
                  <a:schemeClr val="accent3"/>
                </a:solidFill>
              </a:rPr>
              <a:t>测试</a:t>
            </a: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集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accent3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Fixing it (covariate shift correction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协变量偏移校正</a:t>
            </a:r>
            <a:endParaRPr dirty="0"/>
          </a:p>
        </p:txBody>
      </p:sp>
      <p:sp>
        <p:nvSpPr>
          <p:cNvPr id="361" name="Basic algebr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基本代数</a:t>
            </a:r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需要找到密度比，但我们没有任何信息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直接估算</a:t>
            </a:r>
            <a:r>
              <a:rPr lang="zh-CN" altLang="en-US" dirty="0"/>
              <a:t> </a:t>
            </a:r>
            <a:r>
              <a:rPr lang="en-US" dirty="0"/>
              <a:t>p</a:t>
            </a:r>
            <a:r>
              <a:rPr lang="zh-CN" altLang="en-US" dirty="0"/>
              <a:t> </a:t>
            </a:r>
            <a:r>
              <a:rPr lang="ja-JP" altLang="en-US"/>
              <a:t>和</a:t>
            </a:r>
            <a:r>
              <a:rPr lang="zh-CN" altLang="en-US" dirty="0"/>
              <a:t> </a:t>
            </a:r>
            <a:r>
              <a:rPr lang="en-US" dirty="0"/>
              <a:t>q</a:t>
            </a:r>
            <a:r>
              <a:rPr lang="zh-CN" altLang="en-US" dirty="0"/>
              <a:t> </a:t>
            </a:r>
            <a:r>
              <a:rPr lang="ja-JP" altLang="en-US"/>
              <a:t>非常困难，需要专门的工具。 我们可以重新利用分类器吗？</a:t>
            </a:r>
            <a:endParaRPr dirty="0"/>
          </a:p>
        </p:txBody>
      </p:sp>
      <p:pic>
        <p:nvPicPr>
          <p:cNvPr id="3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68896"/>
            <a:ext cx="7772400" cy="1219201"/>
          </a:xfrm>
          <a:prstGeom prst="rect">
            <a:avLst/>
          </a:prstGeom>
          <a:ln w="12700">
            <a:miter lim="400000"/>
          </a:ln>
        </p:spPr>
      </p:pic>
      <p:sp>
        <p:nvSpPr>
          <p:cNvPr id="363" name="Arrow"/>
          <p:cNvSpPr/>
          <p:nvPr/>
        </p:nvSpPr>
        <p:spPr>
          <a:xfrm rot="5400000" flipH="1">
            <a:off x="7131253" y="2165855"/>
            <a:ext cx="520294" cy="520295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38C2C3-535E-E041-9204-90FDAA136A7E}"/>
              </a:ext>
            </a:extLst>
          </p:cNvPr>
          <p:cNvSpPr txBox="1"/>
          <p:nvPr/>
        </p:nvSpPr>
        <p:spPr>
          <a:xfrm>
            <a:off x="6998986" y="2686150"/>
            <a:ext cx="78482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ja-JP" altLang="en-US"/>
              <a:t>密度比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474746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Training 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训练集</a:t>
            </a:r>
            <a:endParaRPr dirty="0"/>
          </a:p>
        </p:txBody>
      </p:sp>
      <p:pic>
        <p:nvPicPr>
          <p:cNvPr id="3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727" y="755775"/>
            <a:ext cx="1524001" cy="1014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36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401" y="1509414"/>
            <a:ext cx="1524001" cy="1673552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7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538" y="2571119"/>
            <a:ext cx="1524001" cy="1014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37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880" y="2003180"/>
            <a:ext cx="1524001" cy="113714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372" name="cat"/>
          <p:cNvSpPr/>
          <p:nvPr/>
        </p:nvSpPr>
        <p:spPr>
          <a:xfrm>
            <a:off x="2055728" y="1426754"/>
            <a:ext cx="1238377" cy="651560"/>
          </a:xfrm>
          <a:prstGeom prst="wedgeEllipseCallout">
            <a:avLst>
              <a:gd name="adj1" fmla="val -49342"/>
              <a:gd name="adj2" fmla="val 70000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猫</a:t>
            </a:r>
            <a:endParaRPr dirty="0"/>
          </a:p>
        </p:txBody>
      </p:sp>
      <p:sp>
        <p:nvSpPr>
          <p:cNvPr id="373" name="dog"/>
          <p:cNvSpPr/>
          <p:nvPr/>
        </p:nvSpPr>
        <p:spPr>
          <a:xfrm>
            <a:off x="4147428" y="683040"/>
            <a:ext cx="1238377" cy="651560"/>
          </a:xfrm>
          <a:prstGeom prst="wedgeEllipseCallout">
            <a:avLst>
              <a:gd name="adj1" fmla="val 36209"/>
              <a:gd name="adj2" fmla="val 81081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猫</a:t>
            </a:r>
            <a:endParaRPr dirty="0"/>
          </a:p>
        </p:txBody>
      </p:sp>
      <p:sp>
        <p:nvSpPr>
          <p:cNvPr id="374" name="dog"/>
          <p:cNvSpPr/>
          <p:nvPr/>
        </p:nvSpPr>
        <p:spPr>
          <a:xfrm>
            <a:off x="6057832" y="3609445"/>
            <a:ext cx="1238378" cy="651560"/>
          </a:xfrm>
          <a:prstGeom prst="wedgeEllipseCallout">
            <a:avLst>
              <a:gd name="adj1" fmla="val 36465"/>
              <a:gd name="adj2" fmla="val -75780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狗</a:t>
            </a:r>
            <a:endParaRPr dirty="0"/>
          </a:p>
        </p:txBody>
      </p:sp>
      <p:sp>
        <p:nvSpPr>
          <p:cNvPr id="375" name="dog"/>
          <p:cNvSpPr/>
          <p:nvPr/>
        </p:nvSpPr>
        <p:spPr>
          <a:xfrm>
            <a:off x="7711534" y="1811532"/>
            <a:ext cx="1238378" cy="651560"/>
          </a:xfrm>
          <a:prstGeom prst="wedgeEllipseCallout">
            <a:avLst>
              <a:gd name="adj1" fmla="val -46175"/>
              <a:gd name="adj2" fmla="val -68451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狗</a:t>
            </a:r>
            <a:endParaRPr dirty="0"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8084" y="3208012"/>
            <a:ext cx="1524001" cy="1286657"/>
          </a:xfrm>
          <a:prstGeom prst="rect">
            <a:avLst/>
          </a:prstGeom>
          <a:ln w="12700">
            <a:miter lim="400000"/>
          </a:ln>
        </p:spPr>
      </p:pic>
      <p:pic>
        <p:nvPicPr>
          <p:cNvPr id="37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998" y="2919108"/>
            <a:ext cx="1524001" cy="1102592"/>
          </a:xfrm>
          <a:prstGeom prst="rect">
            <a:avLst/>
          </a:prstGeom>
          <a:ln w="12700">
            <a:miter lim="400000"/>
          </a:ln>
        </p:spPr>
      </p:pic>
      <p:pic>
        <p:nvPicPr>
          <p:cNvPr id="379" name="Image" descr="Image"/>
          <p:cNvPicPr>
            <a:picLocks noChangeAspect="1"/>
          </p:cNvPicPr>
          <p:nvPr/>
        </p:nvPicPr>
        <p:blipFill>
          <a:blip r:embed="rId4"/>
          <a:srcRect l="18461" t="160" r="20322" b="80"/>
          <a:stretch>
            <a:fillRect/>
          </a:stretch>
        </p:blipFill>
        <p:spPr>
          <a:xfrm>
            <a:off x="2570117" y="755775"/>
            <a:ext cx="1253332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28" y="0"/>
                </a:moveTo>
                <a:cubicBezTo>
                  <a:pt x="13191" y="30"/>
                  <a:pt x="13167" y="77"/>
                  <a:pt x="13167" y="135"/>
                </a:cubicBezTo>
                <a:cubicBezTo>
                  <a:pt x="13167" y="227"/>
                  <a:pt x="13222" y="298"/>
                  <a:pt x="13297" y="298"/>
                </a:cubicBezTo>
                <a:cubicBezTo>
                  <a:pt x="13371" y="298"/>
                  <a:pt x="13433" y="227"/>
                  <a:pt x="13433" y="135"/>
                </a:cubicBezTo>
                <a:cubicBezTo>
                  <a:pt x="13433" y="75"/>
                  <a:pt x="13403" y="30"/>
                  <a:pt x="13365" y="0"/>
                </a:cubicBezTo>
                <a:lnTo>
                  <a:pt x="13228" y="0"/>
                </a:lnTo>
                <a:close/>
                <a:moveTo>
                  <a:pt x="15143" y="17"/>
                </a:moveTo>
                <a:cubicBezTo>
                  <a:pt x="14618" y="37"/>
                  <a:pt x="14310" y="58"/>
                  <a:pt x="14357" y="96"/>
                </a:cubicBezTo>
                <a:cubicBezTo>
                  <a:pt x="14592" y="289"/>
                  <a:pt x="14559" y="631"/>
                  <a:pt x="14295" y="714"/>
                </a:cubicBezTo>
                <a:cubicBezTo>
                  <a:pt x="14170" y="754"/>
                  <a:pt x="13946" y="883"/>
                  <a:pt x="13803" y="1001"/>
                </a:cubicBezTo>
                <a:cubicBezTo>
                  <a:pt x="13613" y="1158"/>
                  <a:pt x="13501" y="1181"/>
                  <a:pt x="13392" y="1091"/>
                </a:cubicBezTo>
                <a:cubicBezTo>
                  <a:pt x="13310" y="1024"/>
                  <a:pt x="13124" y="968"/>
                  <a:pt x="12975" y="968"/>
                </a:cubicBezTo>
                <a:cubicBezTo>
                  <a:pt x="12711" y="967"/>
                  <a:pt x="12709" y="973"/>
                  <a:pt x="12961" y="1125"/>
                </a:cubicBezTo>
                <a:cubicBezTo>
                  <a:pt x="13184" y="1259"/>
                  <a:pt x="13198" y="1303"/>
                  <a:pt x="13037" y="1462"/>
                </a:cubicBezTo>
                <a:cubicBezTo>
                  <a:pt x="12796" y="1701"/>
                  <a:pt x="11874" y="1666"/>
                  <a:pt x="11874" y="1418"/>
                </a:cubicBezTo>
                <a:cubicBezTo>
                  <a:pt x="11874" y="1306"/>
                  <a:pt x="11695" y="1230"/>
                  <a:pt x="11334" y="1192"/>
                </a:cubicBezTo>
                <a:lnTo>
                  <a:pt x="10786" y="1136"/>
                </a:lnTo>
                <a:lnTo>
                  <a:pt x="10745" y="551"/>
                </a:lnTo>
                <a:lnTo>
                  <a:pt x="10711" y="34"/>
                </a:lnTo>
                <a:cubicBezTo>
                  <a:pt x="10154" y="44"/>
                  <a:pt x="8550" y="44"/>
                  <a:pt x="8550" y="56"/>
                </a:cubicBezTo>
                <a:cubicBezTo>
                  <a:pt x="8550" y="105"/>
                  <a:pt x="8611" y="196"/>
                  <a:pt x="8687" y="259"/>
                </a:cubicBezTo>
                <a:cubicBezTo>
                  <a:pt x="8780" y="335"/>
                  <a:pt x="8755" y="489"/>
                  <a:pt x="8604" y="737"/>
                </a:cubicBezTo>
                <a:cubicBezTo>
                  <a:pt x="8426" y="1031"/>
                  <a:pt x="8414" y="1152"/>
                  <a:pt x="8543" y="1350"/>
                </a:cubicBezTo>
                <a:cubicBezTo>
                  <a:pt x="8631" y="1486"/>
                  <a:pt x="8683" y="1845"/>
                  <a:pt x="8659" y="2149"/>
                </a:cubicBezTo>
                <a:cubicBezTo>
                  <a:pt x="8623" y="2624"/>
                  <a:pt x="8573" y="2703"/>
                  <a:pt x="8310" y="2734"/>
                </a:cubicBezTo>
                <a:cubicBezTo>
                  <a:pt x="7956" y="2775"/>
                  <a:pt x="7951" y="2795"/>
                  <a:pt x="8174" y="3088"/>
                </a:cubicBezTo>
                <a:cubicBezTo>
                  <a:pt x="8363" y="3338"/>
                  <a:pt x="8208" y="3532"/>
                  <a:pt x="7784" y="3583"/>
                </a:cubicBezTo>
                <a:cubicBezTo>
                  <a:pt x="7549" y="3611"/>
                  <a:pt x="7528" y="3745"/>
                  <a:pt x="7496" y="5276"/>
                </a:cubicBezTo>
                <a:cubicBezTo>
                  <a:pt x="7465" y="6804"/>
                  <a:pt x="7440" y="6956"/>
                  <a:pt x="7182" y="7132"/>
                </a:cubicBezTo>
                <a:cubicBezTo>
                  <a:pt x="6957" y="7286"/>
                  <a:pt x="6892" y="7479"/>
                  <a:pt x="6860" y="8083"/>
                </a:cubicBezTo>
                <a:cubicBezTo>
                  <a:pt x="6839" y="8499"/>
                  <a:pt x="6781" y="8918"/>
                  <a:pt x="6730" y="9017"/>
                </a:cubicBezTo>
                <a:cubicBezTo>
                  <a:pt x="6631" y="9209"/>
                  <a:pt x="6717" y="12032"/>
                  <a:pt x="6860" y="13281"/>
                </a:cubicBezTo>
                <a:cubicBezTo>
                  <a:pt x="6960" y="14148"/>
                  <a:pt x="6829" y="14361"/>
                  <a:pt x="6224" y="14361"/>
                </a:cubicBezTo>
                <a:lnTo>
                  <a:pt x="5834" y="14361"/>
                </a:lnTo>
                <a:lnTo>
                  <a:pt x="5834" y="15137"/>
                </a:lnTo>
                <a:cubicBezTo>
                  <a:pt x="5834" y="15898"/>
                  <a:pt x="5843" y="15912"/>
                  <a:pt x="6211" y="15947"/>
                </a:cubicBezTo>
                <a:cubicBezTo>
                  <a:pt x="6513" y="15975"/>
                  <a:pt x="6619" y="16068"/>
                  <a:pt x="6778" y="16448"/>
                </a:cubicBezTo>
                <a:cubicBezTo>
                  <a:pt x="6960" y="16879"/>
                  <a:pt x="6956" y="16934"/>
                  <a:pt x="6723" y="17145"/>
                </a:cubicBezTo>
                <a:cubicBezTo>
                  <a:pt x="6567" y="17287"/>
                  <a:pt x="6302" y="17376"/>
                  <a:pt x="6026" y="17376"/>
                </a:cubicBezTo>
                <a:cubicBezTo>
                  <a:pt x="5668" y="17376"/>
                  <a:pt x="5575" y="17427"/>
                  <a:pt x="5540" y="17629"/>
                </a:cubicBezTo>
                <a:cubicBezTo>
                  <a:pt x="5494" y="17899"/>
                  <a:pt x="4935" y="18029"/>
                  <a:pt x="4501" y="17871"/>
                </a:cubicBezTo>
                <a:cubicBezTo>
                  <a:pt x="4376" y="17825"/>
                  <a:pt x="4213" y="17780"/>
                  <a:pt x="4138" y="17775"/>
                </a:cubicBezTo>
                <a:cubicBezTo>
                  <a:pt x="4063" y="17770"/>
                  <a:pt x="3997" y="17514"/>
                  <a:pt x="3988" y="17207"/>
                </a:cubicBezTo>
                <a:cubicBezTo>
                  <a:pt x="3970" y="16654"/>
                  <a:pt x="4131" y="16321"/>
                  <a:pt x="4357" y="16436"/>
                </a:cubicBezTo>
                <a:cubicBezTo>
                  <a:pt x="4422" y="16469"/>
                  <a:pt x="4658" y="16382"/>
                  <a:pt x="4884" y="16245"/>
                </a:cubicBezTo>
                <a:cubicBezTo>
                  <a:pt x="5195" y="16055"/>
                  <a:pt x="5282" y="15922"/>
                  <a:pt x="5260" y="15677"/>
                </a:cubicBezTo>
                <a:cubicBezTo>
                  <a:pt x="5243" y="15500"/>
                  <a:pt x="5188" y="15330"/>
                  <a:pt x="5130" y="15300"/>
                </a:cubicBezTo>
                <a:cubicBezTo>
                  <a:pt x="5071" y="15270"/>
                  <a:pt x="5020" y="15047"/>
                  <a:pt x="5020" y="14805"/>
                </a:cubicBezTo>
                <a:lnTo>
                  <a:pt x="5020" y="14361"/>
                </a:lnTo>
                <a:lnTo>
                  <a:pt x="3659" y="14361"/>
                </a:lnTo>
                <a:lnTo>
                  <a:pt x="2298" y="14361"/>
                </a:lnTo>
                <a:lnTo>
                  <a:pt x="2339" y="14636"/>
                </a:lnTo>
                <a:cubicBezTo>
                  <a:pt x="2364" y="14787"/>
                  <a:pt x="2430" y="14947"/>
                  <a:pt x="2483" y="14991"/>
                </a:cubicBezTo>
                <a:cubicBezTo>
                  <a:pt x="2607" y="15093"/>
                  <a:pt x="2187" y="15480"/>
                  <a:pt x="1949" y="15480"/>
                </a:cubicBezTo>
                <a:cubicBezTo>
                  <a:pt x="1779" y="15480"/>
                  <a:pt x="1747" y="15533"/>
                  <a:pt x="1710" y="15902"/>
                </a:cubicBezTo>
                <a:cubicBezTo>
                  <a:pt x="1689" y="16106"/>
                  <a:pt x="1369" y="16242"/>
                  <a:pt x="1067" y="16178"/>
                </a:cubicBezTo>
                <a:cubicBezTo>
                  <a:pt x="834" y="16127"/>
                  <a:pt x="814" y="16191"/>
                  <a:pt x="814" y="16903"/>
                </a:cubicBezTo>
                <a:cubicBezTo>
                  <a:pt x="814" y="17689"/>
                  <a:pt x="993" y="17965"/>
                  <a:pt x="1327" y="17691"/>
                </a:cubicBezTo>
                <a:cubicBezTo>
                  <a:pt x="1423" y="17612"/>
                  <a:pt x="1516" y="17646"/>
                  <a:pt x="1614" y="17798"/>
                </a:cubicBezTo>
                <a:cubicBezTo>
                  <a:pt x="1693" y="17919"/>
                  <a:pt x="1725" y="18044"/>
                  <a:pt x="1683" y="18079"/>
                </a:cubicBezTo>
                <a:cubicBezTo>
                  <a:pt x="1596" y="18150"/>
                  <a:pt x="2281" y="18945"/>
                  <a:pt x="2551" y="19086"/>
                </a:cubicBezTo>
                <a:cubicBezTo>
                  <a:pt x="2776" y="19203"/>
                  <a:pt x="2221" y="19713"/>
                  <a:pt x="1867" y="19716"/>
                </a:cubicBezTo>
                <a:cubicBezTo>
                  <a:pt x="1695" y="19717"/>
                  <a:pt x="1628" y="19809"/>
                  <a:pt x="1628" y="20048"/>
                </a:cubicBezTo>
                <a:cubicBezTo>
                  <a:pt x="1628" y="20374"/>
                  <a:pt x="1636" y="20380"/>
                  <a:pt x="2476" y="20413"/>
                </a:cubicBezTo>
                <a:lnTo>
                  <a:pt x="3324" y="20447"/>
                </a:lnTo>
                <a:lnTo>
                  <a:pt x="3365" y="20863"/>
                </a:lnTo>
                <a:lnTo>
                  <a:pt x="3413" y="21285"/>
                </a:lnTo>
                <a:lnTo>
                  <a:pt x="4425" y="21285"/>
                </a:lnTo>
                <a:cubicBezTo>
                  <a:pt x="5201" y="21285"/>
                  <a:pt x="5453" y="21320"/>
                  <a:pt x="5513" y="21448"/>
                </a:cubicBezTo>
                <a:cubicBezTo>
                  <a:pt x="5560" y="21550"/>
                  <a:pt x="7452" y="21584"/>
                  <a:pt x="11238" y="21600"/>
                </a:cubicBezTo>
                <a:cubicBezTo>
                  <a:pt x="15066" y="21584"/>
                  <a:pt x="16795" y="21547"/>
                  <a:pt x="16908" y="21420"/>
                </a:cubicBezTo>
                <a:cubicBezTo>
                  <a:pt x="17037" y="21275"/>
                  <a:pt x="17284" y="21225"/>
                  <a:pt x="17872" y="21218"/>
                </a:cubicBezTo>
                <a:cubicBezTo>
                  <a:pt x="18308" y="21212"/>
                  <a:pt x="18798" y="21148"/>
                  <a:pt x="18960" y="21077"/>
                </a:cubicBezTo>
                <a:cubicBezTo>
                  <a:pt x="19122" y="21005"/>
                  <a:pt x="19527" y="20948"/>
                  <a:pt x="19863" y="20948"/>
                </a:cubicBezTo>
                <a:cubicBezTo>
                  <a:pt x="20392" y="20947"/>
                  <a:pt x="20482" y="20912"/>
                  <a:pt x="20519" y="20694"/>
                </a:cubicBezTo>
                <a:cubicBezTo>
                  <a:pt x="20554" y="20493"/>
                  <a:pt x="20658" y="20441"/>
                  <a:pt x="21066" y="20413"/>
                </a:cubicBezTo>
                <a:cubicBezTo>
                  <a:pt x="21530" y="20382"/>
                  <a:pt x="21579" y="20346"/>
                  <a:pt x="21579" y="20048"/>
                </a:cubicBezTo>
                <a:cubicBezTo>
                  <a:pt x="21579" y="19774"/>
                  <a:pt x="21520" y="19721"/>
                  <a:pt x="21244" y="19721"/>
                </a:cubicBezTo>
                <a:cubicBezTo>
                  <a:pt x="20745" y="19721"/>
                  <a:pt x="20732" y="19568"/>
                  <a:pt x="21190" y="19209"/>
                </a:cubicBezTo>
                <a:lnTo>
                  <a:pt x="21600" y="18883"/>
                </a:lnTo>
                <a:lnTo>
                  <a:pt x="21080" y="18827"/>
                </a:lnTo>
                <a:cubicBezTo>
                  <a:pt x="20592" y="18774"/>
                  <a:pt x="20559" y="18748"/>
                  <a:pt x="20519" y="18354"/>
                </a:cubicBezTo>
                <a:cubicBezTo>
                  <a:pt x="20480" y="17960"/>
                  <a:pt x="20454" y="17933"/>
                  <a:pt x="20020" y="17932"/>
                </a:cubicBezTo>
                <a:cubicBezTo>
                  <a:pt x="19631" y="17932"/>
                  <a:pt x="19529" y="17879"/>
                  <a:pt x="19363" y="17572"/>
                </a:cubicBezTo>
                <a:cubicBezTo>
                  <a:pt x="19165" y="17205"/>
                  <a:pt x="19128" y="16230"/>
                  <a:pt x="19309" y="16082"/>
                </a:cubicBezTo>
                <a:cubicBezTo>
                  <a:pt x="19475" y="15945"/>
                  <a:pt x="19420" y="13974"/>
                  <a:pt x="19247" y="13832"/>
                </a:cubicBezTo>
                <a:cubicBezTo>
                  <a:pt x="19139" y="13743"/>
                  <a:pt x="19138" y="13656"/>
                  <a:pt x="19233" y="13556"/>
                </a:cubicBezTo>
                <a:cubicBezTo>
                  <a:pt x="19310" y="13477"/>
                  <a:pt x="19411" y="13198"/>
                  <a:pt x="19459" y="12938"/>
                </a:cubicBezTo>
                <a:cubicBezTo>
                  <a:pt x="19562" y="12386"/>
                  <a:pt x="19336" y="12296"/>
                  <a:pt x="18871" y="12707"/>
                </a:cubicBezTo>
                <a:cubicBezTo>
                  <a:pt x="18656" y="12897"/>
                  <a:pt x="18552" y="12923"/>
                  <a:pt x="18426" y="12819"/>
                </a:cubicBezTo>
                <a:cubicBezTo>
                  <a:pt x="18301" y="12716"/>
                  <a:pt x="18307" y="12659"/>
                  <a:pt x="18433" y="12555"/>
                </a:cubicBezTo>
                <a:cubicBezTo>
                  <a:pt x="18530" y="12475"/>
                  <a:pt x="18591" y="12093"/>
                  <a:pt x="18591" y="11610"/>
                </a:cubicBezTo>
                <a:cubicBezTo>
                  <a:pt x="18591" y="10733"/>
                  <a:pt x="18624" y="10766"/>
                  <a:pt x="17708" y="10654"/>
                </a:cubicBezTo>
                <a:cubicBezTo>
                  <a:pt x="17479" y="10626"/>
                  <a:pt x="17419" y="10493"/>
                  <a:pt x="17305" y="9788"/>
                </a:cubicBezTo>
                <a:cubicBezTo>
                  <a:pt x="17204" y="9168"/>
                  <a:pt x="17113" y="8949"/>
                  <a:pt x="16963" y="8949"/>
                </a:cubicBezTo>
                <a:cubicBezTo>
                  <a:pt x="16802" y="8949"/>
                  <a:pt x="16755" y="8759"/>
                  <a:pt x="16723" y="8055"/>
                </a:cubicBezTo>
                <a:cubicBezTo>
                  <a:pt x="16701" y="7564"/>
                  <a:pt x="16623" y="7118"/>
                  <a:pt x="16552" y="7059"/>
                </a:cubicBezTo>
                <a:cubicBezTo>
                  <a:pt x="16481" y="7001"/>
                  <a:pt x="16422" y="6631"/>
                  <a:pt x="16422" y="6238"/>
                </a:cubicBezTo>
                <a:cubicBezTo>
                  <a:pt x="16422" y="5619"/>
                  <a:pt x="16379" y="5495"/>
                  <a:pt x="16101" y="5316"/>
                </a:cubicBezTo>
                <a:cubicBezTo>
                  <a:pt x="15891" y="5180"/>
                  <a:pt x="15797" y="5021"/>
                  <a:pt x="15827" y="4854"/>
                </a:cubicBezTo>
                <a:cubicBezTo>
                  <a:pt x="15853" y="4714"/>
                  <a:pt x="15889" y="4498"/>
                  <a:pt x="15909" y="4376"/>
                </a:cubicBezTo>
                <a:cubicBezTo>
                  <a:pt x="15930" y="4255"/>
                  <a:pt x="15869" y="4158"/>
                  <a:pt x="15773" y="4157"/>
                </a:cubicBezTo>
                <a:cubicBezTo>
                  <a:pt x="15516" y="4153"/>
                  <a:pt x="15333" y="3853"/>
                  <a:pt x="15465" y="3651"/>
                </a:cubicBezTo>
                <a:cubicBezTo>
                  <a:pt x="15536" y="3541"/>
                  <a:pt x="15509" y="3397"/>
                  <a:pt x="15389" y="3262"/>
                </a:cubicBezTo>
                <a:cubicBezTo>
                  <a:pt x="15144" y="2986"/>
                  <a:pt x="15144" y="2541"/>
                  <a:pt x="15389" y="2464"/>
                </a:cubicBezTo>
                <a:cubicBezTo>
                  <a:pt x="15585" y="2402"/>
                  <a:pt x="15603" y="2232"/>
                  <a:pt x="15437" y="2014"/>
                </a:cubicBezTo>
                <a:cubicBezTo>
                  <a:pt x="15386" y="1946"/>
                  <a:pt x="15524" y="1760"/>
                  <a:pt x="15745" y="1598"/>
                </a:cubicBezTo>
                <a:cubicBezTo>
                  <a:pt x="16148" y="1303"/>
                  <a:pt x="16146" y="1303"/>
                  <a:pt x="15875" y="1080"/>
                </a:cubicBezTo>
                <a:cubicBezTo>
                  <a:pt x="15726" y="957"/>
                  <a:pt x="15604" y="771"/>
                  <a:pt x="15602" y="664"/>
                </a:cubicBezTo>
                <a:cubicBezTo>
                  <a:pt x="15599" y="556"/>
                  <a:pt x="15482" y="352"/>
                  <a:pt x="15342" y="214"/>
                </a:cubicBezTo>
                <a:lnTo>
                  <a:pt x="15143" y="17"/>
                </a:lnTo>
                <a:close/>
                <a:moveTo>
                  <a:pt x="7948" y="591"/>
                </a:moveTo>
                <a:cubicBezTo>
                  <a:pt x="7841" y="624"/>
                  <a:pt x="7784" y="723"/>
                  <a:pt x="7825" y="810"/>
                </a:cubicBezTo>
                <a:cubicBezTo>
                  <a:pt x="7913" y="998"/>
                  <a:pt x="8139" y="909"/>
                  <a:pt x="8139" y="686"/>
                </a:cubicBezTo>
                <a:cubicBezTo>
                  <a:pt x="8139" y="595"/>
                  <a:pt x="8061" y="555"/>
                  <a:pt x="7948" y="591"/>
                </a:cubicBezTo>
                <a:close/>
                <a:moveTo>
                  <a:pt x="205" y="16149"/>
                </a:moveTo>
                <a:cubicBezTo>
                  <a:pt x="44" y="16149"/>
                  <a:pt x="0" y="16311"/>
                  <a:pt x="0" y="16931"/>
                </a:cubicBezTo>
                <a:cubicBezTo>
                  <a:pt x="0" y="17551"/>
                  <a:pt x="44" y="17713"/>
                  <a:pt x="205" y="17713"/>
                </a:cubicBezTo>
                <a:cubicBezTo>
                  <a:pt x="367" y="17713"/>
                  <a:pt x="410" y="17551"/>
                  <a:pt x="410" y="16931"/>
                </a:cubicBezTo>
                <a:cubicBezTo>
                  <a:pt x="410" y="16311"/>
                  <a:pt x="367" y="16149"/>
                  <a:pt x="205" y="16149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80" name="Test 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测试集</a:t>
            </a:r>
            <a:endParaRPr dirty="0"/>
          </a:p>
        </p:txBody>
      </p:sp>
      <p:pic>
        <p:nvPicPr>
          <p:cNvPr id="38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6727" y="755775"/>
            <a:ext cx="1524001" cy="1014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382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2401" y="1509414"/>
            <a:ext cx="1524001" cy="167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383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4538" y="2571119"/>
            <a:ext cx="1524001" cy="1014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384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1880" y="2003180"/>
            <a:ext cx="1524001" cy="1137140"/>
          </a:xfrm>
          <a:prstGeom prst="rect">
            <a:avLst/>
          </a:prstGeom>
          <a:ln w="12700">
            <a:miter lim="400000"/>
          </a:ln>
        </p:spPr>
      </p:pic>
      <p:sp>
        <p:nvSpPr>
          <p:cNvPr id="385" name="cat"/>
          <p:cNvSpPr/>
          <p:nvPr/>
        </p:nvSpPr>
        <p:spPr>
          <a:xfrm>
            <a:off x="2055728" y="1426754"/>
            <a:ext cx="1238377" cy="651560"/>
          </a:xfrm>
          <a:prstGeom prst="wedgeEllipseCallout">
            <a:avLst>
              <a:gd name="adj1" fmla="val -49342"/>
              <a:gd name="adj2" fmla="val 70000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猫</a:t>
            </a:r>
            <a:endParaRPr dirty="0"/>
          </a:p>
        </p:txBody>
      </p:sp>
      <p:sp>
        <p:nvSpPr>
          <p:cNvPr id="386" name="dog"/>
          <p:cNvSpPr/>
          <p:nvPr/>
        </p:nvSpPr>
        <p:spPr>
          <a:xfrm>
            <a:off x="4147428" y="683040"/>
            <a:ext cx="1238377" cy="651560"/>
          </a:xfrm>
          <a:prstGeom prst="wedgeEllipseCallout">
            <a:avLst>
              <a:gd name="adj1" fmla="val 36209"/>
              <a:gd name="adj2" fmla="val 81081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猫</a:t>
            </a:r>
            <a:endParaRPr dirty="0"/>
          </a:p>
        </p:txBody>
      </p:sp>
      <p:sp>
        <p:nvSpPr>
          <p:cNvPr id="387" name="dog"/>
          <p:cNvSpPr/>
          <p:nvPr/>
        </p:nvSpPr>
        <p:spPr>
          <a:xfrm>
            <a:off x="7711534" y="1811532"/>
            <a:ext cx="1238378" cy="651560"/>
          </a:xfrm>
          <a:prstGeom prst="wedgeEllipseCallout">
            <a:avLst>
              <a:gd name="adj1" fmla="val -46175"/>
              <a:gd name="adj2" fmla="val -68451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狗</a:t>
            </a:r>
            <a:endParaRPr dirty="0"/>
          </a:p>
        </p:txBody>
      </p:sp>
      <p:pic>
        <p:nvPicPr>
          <p:cNvPr id="388" name="Image" descr="Imag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72401" y="4004562"/>
            <a:ext cx="1524001" cy="91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89" name="Image" descr="Image"/>
          <p:cNvPicPr>
            <a:picLocks noChangeAspect="1"/>
          </p:cNvPicPr>
          <p:nvPr/>
        </p:nvPicPr>
        <p:blipFill>
          <a:blip r:embed="rId10"/>
          <a:srcRect l="18333" r="22470" b="182"/>
          <a:stretch>
            <a:fillRect/>
          </a:stretch>
        </p:blipFill>
        <p:spPr>
          <a:xfrm>
            <a:off x="3804190" y="2387693"/>
            <a:ext cx="902157" cy="15212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600" extrusionOk="0">
                <a:moveTo>
                  <a:pt x="1575" y="0"/>
                </a:moveTo>
                <a:lnTo>
                  <a:pt x="1565" y="406"/>
                </a:lnTo>
                <a:cubicBezTo>
                  <a:pt x="1564" y="629"/>
                  <a:pt x="1466" y="1327"/>
                  <a:pt x="1348" y="1955"/>
                </a:cubicBezTo>
                <a:lnTo>
                  <a:pt x="1141" y="3094"/>
                </a:lnTo>
                <a:lnTo>
                  <a:pt x="2150" y="3037"/>
                </a:lnTo>
                <a:cubicBezTo>
                  <a:pt x="3136" y="2978"/>
                  <a:pt x="3170" y="2996"/>
                  <a:pt x="3263" y="3697"/>
                </a:cubicBezTo>
                <a:cubicBezTo>
                  <a:pt x="3315" y="4093"/>
                  <a:pt x="3485" y="4493"/>
                  <a:pt x="3640" y="4587"/>
                </a:cubicBezTo>
                <a:cubicBezTo>
                  <a:pt x="3795" y="4681"/>
                  <a:pt x="3923" y="5175"/>
                  <a:pt x="3923" y="5680"/>
                </a:cubicBezTo>
                <a:cubicBezTo>
                  <a:pt x="3923" y="6186"/>
                  <a:pt x="4080" y="6693"/>
                  <a:pt x="4272" y="6807"/>
                </a:cubicBezTo>
                <a:cubicBezTo>
                  <a:pt x="4536" y="6966"/>
                  <a:pt x="4534" y="7084"/>
                  <a:pt x="4253" y="7286"/>
                </a:cubicBezTo>
                <a:cubicBezTo>
                  <a:pt x="3936" y="7514"/>
                  <a:pt x="4073" y="7560"/>
                  <a:pt x="5186" y="7608"/>
                </a:cubicBezTo>
                <a:lnTo>
                  <a:pt x="6488" y="7664"/>
                </a:lnTo>
                <a:lnTo>
                  <a:pt x="6384" y="8746"/>
                </a:lnTo>
                <a:cubicBezTo>
                  <a:pt x="6327" y="9341"/>
                  <a:pt x="6157" y="9903"/>
                  <a:pt x="6007" y="9997"/>
                </a:cubicBezTo>
                <a:cubicBezTo>
                  <a:pt x="5857" y="10091"/>
                  <a:pt x="5733" y="10471"/>
                  <a:pt x="5733" y="10842"/>
                </a:cubicBezTo>
                <a:cubicBezTo>
                  <a:pt x="5733" y="11213"/>
                  <a:pt x="5593" y="11574"/>
                  <a:pt x="5422" y="11637"/>
                </a:cubicBezTo>
                <a:cubicBezTo>
                  <a:pt x="5089" y="11760"/>
                  <a:pt x="5309" y="12850"/>
                  <a:pt x="5780" y="13395"/>
                </a:cubicBezTo>
                <a:cubicBezTo>
                  <a:pt x="5978" y="13623"/>
                  <a:pt x="5934" y="13738"/>
                  <a:pt x="5611" y="13812"/>
                </a:cubicBezTo>
                <a:cubicBezTo>
                  <a:pt x="5254" y="13894"/>
                  <a:pt x="5181" y="14217"/>
                  <a:pt x="5243" y="15356"/>
                </a:cubicBezTo>
                <a:cubicBezTo>
                  <a:pt x="5288" y="16192"/>
                  <a:pt x="5186" y="16840"/>
                  <a:pt x="5007" y="16906"/>
                </a:cubicBezTo>
                <a:cubicBezTo>
                  <a:pt x="4838" y="16968"/>
                  <a:pt x="3912" y="17007"/>
                  <a:pt x="2951" y="16990"/>
                </a:cubicBezTo>
                <a:cubicBezTo>
                  <a:pt x="1314" y="16963"/>
                  <a:pt x="1207" y="16989"/>
                  <a:pt x="1207" y="17379"/>
                </a:cubicBezTo>
                <a:cubicBezTo>
                  <a:pt x="1207" y="17917"/>
                  <a:pt x="913" y="18082"/>
                  <a:pt x="405" y="17830"/>
                </a:cubicBezTo>
                <a:cubicBezTo>
                  <a:pt x="151" y="17704"/>
                  <a:pt x="0" y="17698"/>
                  <a:pt x="0" y="17813"/>
                </a:cubicBezTo>
                <a:cubicBezTo>
                  <a:pt x="0" y="17914"/>
                  <a:pt x="237" y="18050"/>
                  <a:pt x="528" y="18117"/>
                </a:cubicBezTo>
                <a:cubicBezTo>
                  <a:pt x="1026" y="18233"/>
                  <a:pt x="1029" y="18249"/>
                  <a:pt x="509" y="18478"/>
                </a:cubicBezTo>
                <a:cubicBezTo>
                  <a:pt x="153" y="18635"/>
                  <a:pt x="-7" y="18898"/>
                  <a:pt x="56" y="19216"/>
                </a:cubicBezTo>
                <a:cubicBezTo>
                  <a:pt x="136" y="19614"/>
                  <a:pt x="326" y="19721"/>
                  <a:pt x="1065" y="19769"/>
                </a:cubicBezTo>
                <a:cubicBezTo>
                  <a:pt x="1773" y="19814"/>
                  <a:pt x="2045" y="19734"/>
                  <a:pt x="2272" y="19425"/>
                </a:cubicBezTo>
                <a:cubicBezTo>
                  <a:pt x="2445" y="19190"/>
                  <a:pt x="2836" y="19022"/>
                  <a:pt x="3225" y="19019"/>
                </a:cubicBezTo>
                <a:cubicBezTo>
                  <a:pt x="3589" y="19016"/>
                  <a:pt x="3991" y="18955"/>
                  <a:pt x="4111" y="18884"/>
                </a:cubicBezTo>
                <a:cubicBezTo>
                  <a:pt x="4231" y="18812"/>
                  <a:pt x="4592" y="18896"/>
                  <a:pt x="4913" y="19070"/>
                </a:cubicBezTo>
                <a:cubicBezTo>
                  <a:pt x="5234" y="19244"/>
                  <a:pt x="5579" y="19365"/>
                  <a:pt x="5686" y="19340"/>
                </a:cubicBezTo>
                <a:cubicBezTo>
                  <a:pt x="5793" y="19315"/>
                  <a:pt x="5884" y="19435"/>
                  <a:pt x="5884" y="19605"/>
                </a:cubicBezTo>
                <a:cubicBezTo>
                  <a:pt x="5884" y="19799"/>
                  <a:pt x="5519" y="19973"/>
                  <a:pt x="4903" y="20078"/>
                </a:cubicBezTo>
                <a:cubicBezTo>
                  <a:pt x="4118" y="20213"/>
                  <a:pt x="3923" y="20343"/>
                  <a:pt x="3923" y="20721"/>
                </a:cubicBezTo>
                <a:cubicBezTo>
                  <a:pt x="3923" y="21031"/>
                  <a:pt x="4156" y="21260"/>
                  <a:pt x="4602" y="21391"/>
                </a:cubicBezTo>
                <a:cubicBezTo>
                  <a:pt x="4985" y="21505"/>
                  <a:pt x="8575" y="21571"/>
                  <a:pt x="14296" y="21600"/>
                </a:cubicBezTo>
                <a:cubicBezTo>
                  <a:pt x="16977" y="21570"/>
                  <a:pt x="18793" y="21526"/>
                  <a:pt x="18851" y="21470"/>
                </a:cubicBezTo>
                <a:cubicBezTo>
                  <a:pt x="18947" y="21378"/>
                  <a:pt x="18896" y="20978"/>
                  <a:pt x="18747" y="20580"/>
                </a:cubicBezTo>
                <a:cubicBezTo>
                  <a:pt x="18597" y="20182"/>
                  <a:pt x="18556" y="19809"/>
                  <a:pt x="18652" y="19752"/>
                </a:cubicBezTo>
                <a:cubicBezTo>
                  <a:pt x="18749" y="19694"/>
                  <a:pt x="18793" y="19273"/>
                  <a:pt x="18747" y="18822"/>
                </a:cubicBezTo>
                <a:cubicBezTo>
                  <a:pt x="18687" y="18245"/>
                  <a:pt x="18816" y="17902"/>
                  <a:pt x="19181" y="17661"/>
                </a:cubicBezTo>
                <a:cubicBezTo>
                  <a:pt x="19602" y="17383"/>
                  <a:pt x="19629" y="17267"/>
                  <a:pt x="19322" y="17047"/>
                </a:cubicBezTo>
                <a:cubicBezTo>
                  <a:pt x="19115" y="16897"/>
                  <a:pt x="19011" y="16666"/>
                  <a:pt x="19096" y="16534"/>
                </a:cubicBezTo>
                <a:cubicBezTo>
                  <a:pt x="19180" y="16402"/>
                  <a:pt x="19147" y="15956"/>
                  <a:pt x="19020" y="15542"/>
                </a:cubicBezTo>
                <a:cubicBezTo>
                  <a:pt x="18852" y="14991"/>
                  <a:pt x="18898" y="14734"/>
                  <a:pt x="19199" y="14584"/>
                </a:cubicBezTo>
                <a:cubicBezTo>
                  <a:pt x="19702" y="14335"/>
                  <a:pt x="19751" y="13868"/>
                  <a:pt x="19265" y="13930"/>
                </a:cubicBezTo>
                <a:cubicBezTo>
                  <a:pt x="19026" y="13961"/>
                  <a:pt x="18906" y="13567"/>
                  <a:pt x="18888" y="12685"/>
                </a:cubicBezTo>
                <a:cubicBezTo>
                  <a:pt x="18874" y="11974"/>
                  <a:pt x="18763" y="11331"/>
                  <a:pt x="18643" y="11259"/>
                </a:cubicBezTo>
                <a:cubicBezTo>
                  <a:pt x="18523" y="11188"/>
                  <a:pt x="18518" y="11043"/>
                  <a:pt x="18634" y="10932"/>
                </a:cubicBezTo>
                <a:cubicBezTo>
                  <a:pt x="18968" y="10613"/>
                  <a:pt x="18988" y="10265"/>
                  <a:pt x="18700" y="9811"/>
                </a:cubicBezTo>
                <a:cubicBezTo>
                  <a:pt x="18525" y="9536"/>
                  <a:pt x="18544" y="9348"/>
                  <a:pt x="18756" y="9270"/>
                </a:cubicBezTo>
                <a:cubicBezTo>
                  <a:pt x="18959" y="9195"/>
                  <a:pt x="19027" y="8735"/>
                  <a:pt x="18935" y="8047"/>
                </a:cubicBezTo>
                <a:cubicBezTo>
                  <a:pt x="18744" y="6616"/>
                  <a:pt x="19062" y="5125"/>
                  <a:pt x="19548" y="5184"/>
                </a:cubicBezTo>
                <a:cubicBezTo>
                  <a:pt x="19751" y="5209"/>
                  <a:pt x="19916" y="5110"/>
                  <a:pt x="19916" y="4965"/>
                </a:cubicBezTo>
                <a:cubicBezTo>
                  <a:pt x="19916" y="4671"/>
                  <a:pt x="20938" y="4274"/>
                  <a:pt x="21236" y="4452"/>
                </a:cubicBezTo>
                <a:cubicBezTo>
                  <a:pt x="21593" y="4665"/>
                  <a:pt x="21433" y="3420"/>
                  <a:pt x="21057" y="3060"/>
                </a:cubicBezTo>
                <a:cubicBezTo>
                  <a:pt x="20759" y="2775"/>
                  <a:pt x="20759" y="2635"/>
                  <a:pt x="21057" y="2350"/>
                </a:cubicBezTo>
                <a:cubicBezTo>
                  <a:pt x="21263" y="2153"/>
                  <a:pt x="21425" y="1544"/>
                  <a:pt x="21425" y="997"/>
                </a:cubicBezTo>
                <a:lnTo>
                  <a:pt x="21425" y="0"/>
                </a:lnTo>
                <a:lnTo>
                  <a:pt x="15569" y="0"/>
                </a:lnTo>
                <a:lnTo>
                  <a:pt x="7393" y="0"/>
                </a:lnTo>
                <a:lnTo>
                  <a:pt x="1575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90" name="Image" descr="Image"/>
          <p:cNvPicPr>
            <a:picLocks noChangeAspect="1"/>
          </p:cNvPicPr>
          <p:nvPr/>
        </p:nvPicPr>
        <p:blipFill>
          <a:blip r:embed="rId11"/>
          <a:srcRect l="18" t="3529" r="4202" b="7450"/>
          <a:stretch>
            <a:fillRect/>
          </a:stretch>
        </p:blipFill>
        <p:spPr>
          <a:xfrm>
            <a:off x="1771978" y="3245066"/>
            <a:ext cx="1273199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600" extrusionOk="0">
                <a:moveTo>
                  <a:pt x="14627" y="0"/>
                </a:moveTo>
                <a:lnTo>
                  <a:pt x="14627" y="338"/>
                </a:lnTo>
                <a:cubicBezTo>
                  <a:pt x="14627" y="524"/>
                  <a:pt x="14668" y="657"/>
                  <a:pt x="14721" y="630"/>
                </a:cubicBezTo>
                <a:cubicBezTo>
                  <a:pt x="14773" y="603"/>
                  <a:pt x="14969" y="715"/>
                  <a:pt x="15156" y="883"/>
                </a:cubicBezTo>
                <a:cubicBezTo>
                  <a:pt x="15399" y="1102"/>
                  <a:pt x="15502" y="1295"/>
                  <a:pt x="15518" y="1564"/>
                </a:cubicBezTo>
                <a:cubicBezTo>
                  <a:pt x="15525" y="1667"/>
                  <a:pt x="15541" y="1773"/>
                  <a:pt x="15565" y="1862"/>
                </a:cubicBezTo>
                <a:cubicBezTo>
                  <a:pt x="15590" y="1949"/>
                  <a:pt x="15623" y="2023"/>
                  <a:pt x="15652" y="2053"/>
                </a:cubicBezTo>
                <a:cubicBezTo>
                  <a:pt x="15783" y="2185"/>
                  <a:pt x="15494" y="2432"/>
                  <a:pt x="15317" y="2340"/>
                </a:cubicBezTo>
                <a:cubicBezTo>
                  <a:pt x="15300" y="2331"/>
                  <a:pt x="15279" y="2339"/>
                  <a:pt x="15264" y="2362"/>
                </a:cubicBezTo>
                <a:cubicBezTo>
                  <a:pt x="15249" y="2387"/>
                  <a:pt x="15236" y="2422"/>
                  <a:pt x="15223" y="2475"/>
                </a:cubicBezTo>
                <a:cubicBezTo>
                  <a:pt x="15197" y="2584"/>
                  <a:pt x="15174" y="2752"/>
                  <a:pt x="15163" y="2970"/>
                </a:cubicBezTo>
                <a:cubicBezTo>
                  <a:pt x="15148" y="3277"/>
                  <a:pt x="15136" y="3451"/>
                  <a:pt x="15096" y="3561"/>
                </a:cubicBezTo>
                <a:cubicBezTo>
                  <a:pt x="15076" y="3615"/>
                  <a:pt x="15051" y="3655"/>
                  <a:pt x="15016" y="3684"/>
                </a:cubicBezTo>
                <a:cubicBezTo>
                  <a:pt x="14980" y="3715"/>
                  <a:pt x="14939" y="3736"/>
                  <a:pt x="14882" y="3758"/>
                </a:cubicBezTo>
                <a:cubicBezTo>
                  <a:pt x="14668" y="3836"/>
                  <a:pt x="14627" y="3927"/>
                  <a:pt x="14627" y="4309"/>
                </a:cubicBezTo>
                <a:cubicBezTo>
                  <a:pt x="14627" y="4567"/>
                  <a:pt x="14557" y="4741"/>
                  <a:pt x="14459" y="4815"/>
                </a:cubicBezTo>
                <a:cubicBezTo>
                  <a:pt x="14361" y="4889"/>
                  <a:pt x="14233" y="4864"/>
                  <a:pt x="14097" y="4708"/>
                </a:cubicBezTo>
                <a:cubicBezTo>
                  <a:pt x="14013" y="4611"/>
                  <a:pt x="13943" y="4581"/>
                  <a:pt x="13943" y="4641"/>
                </a:cubicBezTo>
                <a:cubicBezTo>
                  <a:pt x="13943" y="4700"/>
                  <a:pt x="13989" y="4770"/>
                  <a:pt x="14044" y="4798"/>
                </a:cubicBezTo>
                <a:cubicBezTo>
                  <a:pt x="14098" y="4827"/>
                  <a:pt x="14172" y="4936"/>
                  <a:pt x="14204" y="5040"/>
                </a:cubicBezTo>
                <a:cubicBezTo>
                  <a:pt x="14226" y="5110"/>
                  <a:pt x="14213" y="5163"/>
                  <a:pt x="14171" y="5214"/>
                </a:cubicBezTo>
                <a:cubicBezTo>
                  <a:pt x="14129" y="5265"/>
                  <a:pt x="14060" y="5311"/>
                  <a:pt x="13943" y="5361"/>
                </a:cubicBezTo>
                <a:cubicBezTo>
                  <a:pt x="13767" y="5434"/>
                  <a:pt x="13579" y="5464"/>
                  <a:pt x="13527" y="5422"/>
                </a:cubicBezTo>
                <a:cubicBezTo>
                  <a:pt x="13476" y="5381"/>
                  <a:pt x="13283" y="5333"/>
                  <a:pt x="13098" y="5316"/>
                </a:cubicBezTo>
                <a:lnTo>
                  <a:pt x="12763" y="5282"/>
                </a:lnTo>
                <a:lnTo>
                  <a:pt x="12757" y="5934"/>
                </a:lnTo>
                <a:cubicBezTo>
                  <a:pt x="12752" y="6528"/>
                  <a:pt x="12730" y="6598"/>
                  <a:pt x="12495" y="6671"/>
                </a:cubicBezTo>
                <a:cubicBezTo>
                  <a:pt x="12299" y="6732"/>
                  <a:pt x="12214" y="6716"/>
                  <a:pt x="12160" y="6598"/>
                </a:cubicBezTo>
                <a:cubicBezTo>
                  <a:pt x="12099" y="6465"/>
                  <a:pt x="12076" y="6469"/>
                  <a:pt x="11999" y="6643"/>
                </a:cubicBezTo>
                <a:cubicBezTo>
                  <a:pt x="11978" y="6691"/>
                  <a:pt x="11963" y="6726"/>
                  <a:pt x="11939" y="6744"/>
                </a:cubicBezTo>
                <a:cubicBezTo>
                  <a:pt x="11866" y="6799"/>
                  <a:pt x="11745" y="6706"/>
                  <a:pt x="11342" y="6368"/>
                </a:cubicBezTo>
                <a:lnTo>
                  <a:pt x="10766" y="5889"/>
                </a:lnTo>
                <a:lnTo>
                  <a:pt x="10766" y="4702"/>
                </a:lnTo>
                <a:cubicBezTo>
                  <a:pt x="10766" y="3568"/>
                  <a:pt x="10762" y="3521"/>
                  <a:pt x="10538" y="3521"/>
                </a:cubicBezTo>
                <a:cubicBezTo>
                  <a:pt x="10359" y="3521"/>
                  <a:pt x="10183" y="3475"/>
                  <a:pt x="10062" y="3409"/>
                </a:cubicBezTo>
                <a:cubicBezTo>
                  <a:pt x="10033" y="3393"/>
                  <a:pt x="10017" y="3370"/>
                  <a:pt x="9995" y="3352"/>
                </a:cubicBezTo>
                <a:cubicBezTo>
                  <a:pt x="9970" y="3333"/>
                  <a:pt x="9942" y="3317"/>
                  <a:pt x="9928" y="3296"/>
                </a:cubicBezTo>
                <a:cubicBezTo>
                  <a:pt x="9900" y="3257"/>
                  <a:pt x="9890" y="3222"/>
                  <a:pt x="9908" y="3184"/>
                </a:cubicBezTo>
                <a:cubicBezTo>
                  <a:pt x="9937" y="3120"/>
                  <a:pt x="9942" y="3079"/>
                  <a:pt x="9928" y="3060"/>
                </a:cubicBezTo>
                <a:cubicBezTo>
                  <a:pt x="9914" y="3041"/>
                  <a:pt x="9877" y="3043"/>
                  <a:pt x="9827" y="3066"/>
                </a:cubicBezTo>
                <a:cubicBezTo>
                  <a:pt x="9728" y="3111"/>
                  <a:pt x="9572" y="3235"/>
                  <a:pt x="9378" y="3426"/>
                </a:cubicBezTo>
                <a:lnTo>
                  <a:pt x="8989" y="3808"/>
                </a:lnTo>
                <a:lnTo>
                  <a:pt x="5859" y="3808"/>
                </a:lnTo>
                <a:cubicBezTo>
                  <a:pt x="4388" y="3808"/>
                  <a:pt x="3601" y="3800"/>
                  <a:pt x="3131" y="3774"/>
                </a:cubicBezTo>
                <a:cubicBezTo>
                  <a:pt x="2895" y="3762"/>
                  <a:pt x="2742" y="3745"/>
                  <a:pt x="2621" y="3718"/>
                </a:cubicBezTo>
                <a:cubicBezTo>
                  <a:pt x="2500" y="3692"/>
                  <a:pt x="2415" y="3656"/>
                  <a:pt x="2319" y="3611"/>
                </a:cubicBezTo>
                <a:cubicBezTo>
                  <a:pt x="2095" y="3506"/>
                  <a:pt x="1862" y="3451"/>
                  <a:pt x="1803" y="3482"/>
                </a:cubicBezTo>
                <a:cubicBezTo>
                  <a:pt x="1744" y="3513"/>
                  <a:pt x="1538" y="3466"/>
                  <a:pt x="1347" y="3386"/>
                </a:cubicBezTo>
                <a:cubicBezTo>
                  <a:pt x="1177" y="3315"/>
                  <a:pt x="1087" y="3284"/>
                  <a:pt x="1046" y="3296"/>
                </a:cubicBezTo>
                <a:cubicBezTo>
                  <a:pt x="1025" y="3303"/>
                  <a:pt x="1015" y="3319"/>
                  <a:pt x="1012" y="3352"/>
                </a:cubicBezTo>
                <a:cubicBezTo>
                  <a:pt x="1010" y="3386"/>
                  <a:pt x="1014" y="3435"/>
                  <a:pt x="1019" y="3499"/>
                </a:cubicBezTo>
                <a:cubicBezTo>
                  <a:pt x="1030" y="3641"/>
                  <a:pt x="1032" y="4252"/>
                  <a:pt x="1026" y="4854"/>
                </a:cubicBezTo>
                <a:lnTo>
                  <a:pt x="1019" y="5946"/>
                </a:lnTo>
                <a:lnTo>
                  <a:pt x="510" y="6278"/>
                </a:lnTo>
                <a:cubicBezTo>
                  <a:pt x="397" y="6352"/>
                  <a:pt x="310" y="6414"/>
                  <a:pt x="241" y="6469"/>
                </a:cubicBezTo>
                <a:cubicBezTo>
                  <a:pt x="173" y="6523"/>
                  <a:pt x="122" y="6576"/>
                  <a:pt x="87" y="6626"/>
                </a:cubicBezTo>
                <a:cubicBezTo>
                  <a:pt x="17" y="6728"/>
                  <a:pt x="2" y="6838"/>
                  <a:pt x="0" y="7020"/>
                </a:cubicBezTo>
                <a:cubicBezTo>
                  <a:pt x="-1" y="7121"/>
                  <a:pt x="6" y="7203"/>
                  <a:pt x="20" y="7268"/>
                </a:cubicBezTo>
                <a:cubicBezTo>
                  <a:pt x="50" y="7397"/>
                  <a:pt x="105" y="7450"/>
                  <a:pt x="168" y="7408"/>
                </a:cubicBezTo>
                <a:cubicBezTo>
                  <a:pt x="199" y="7387"/>
                  <a:pt x="236" y="7344"/>
                  <a:pt x="268" y="7273"/>
                </a:cubicBezTo>
                <a:cubicBezTo>
                  <a:pt x="313" y="7176"/>
                  <a:pt x="447" y="7135"/>
                  <a:pt x="650" y="7155"/>
                </a:cubicBezTo>
                <a:cubicBezTo>
                  <a:pt x="949" y="7184"/>
                  <a:pt x="963" y="7214"/>
                  <a:pt x="1026" y="7830"/>
                </a:cubicBezTo>
                <a:cubicBezTo>
                  <a:pt x="1050" y="8071"/>
                  <a:pt x="1082" y="8237"/>
                  <a:pt x="1126" y="8359"/>
                </a:cubicBezTo>
                <a:cubicBezTo>
                  <a:pt x="1171" y="8482"/>
                  <a:pt x="1226" y="8555"/>
                  <a:pt x="1307" y="8606"/>
                </a:cubicBezTo>
                <a:cubicBezTo>
                  <a:pt x="1492" y="8721"/>
                  <a:pt x="1507" y="8774"/>
                  <a:pt x="1388" y="8938"/>
                </a:cubicBezTo>
                <a:cubicBezTo>
                  <a:pt x="1264" y="9109"/>
                  <a:pt x="1286" y="9154"/>
                  <a:pt x="1582" y="9338"/>
                </a:cubicBezTo>
                <a:cubicBezTo>
                  <a:pt x="1827" y="9489"/>
                  <a:pt x="1900" y="9603"/>
                  <a:pt x="1857" y="9748"/>
                </a:cubicBezTo>
                <a:cubicBezTo>
                  <a:pt x="1819" y="9874"/>
                  <a:pt x="1852" y="10059"/>
                  <a:pt x="1904" y="10187"/>
                </a:cubicBezTo>
                <a:cubicBezTo>
                  <a:pt x="1930" y="10249"/>
                  <a:pt x="1968" y="10297"/>
                  <a:pt x="1998" y="10316"/>
                </a:cubicBezTo>
                <a:cubicBezTo>
                  <a:pt x="2028" y="10336"/>
                  <a:pt x="2055" y="10330"/>
                  <a:pt x="2078" y="10277"/>
                </a:cubicBezTo>
                <a:cubicBezTo>
                  <a:pt x="2112" y="10198"/>
                  <a:pt x="2152" y="10050"/>
                  <a:pt x="2172" y="9945"/>
                </a:cubicBezTo>
                <a:cubicBezTo>
                  <a:pt x="2192" y="9840"/>
                  <a:pt x="2287" y="9754"/>
                  <a:pt x="2380" y="9754"/>
                </a:cubicBezTo>
                <a:cubicBezTo>
                  <a:pt x="2409" y="9754"/>
                  <a:pt x="2431" y="9760"/>
                  <a:pt x="2453" y="9776"/>
                </a:cubicBezTo>
                <a:cubicBezTo>
                  <a:pt x="2477" y="9793"/>
                  <a:pt x="2497" y="9819"/>
                  <a:pt x="2514" y="9855"/>
                </a:cubicBezTo>
                <a:cubicBezTo>
                  <a:pt x="2547" y="9924"/>
                  <a:pt x="2568" y="10030"/>
                  <a:pt x="2581" y="10181"/>
                </a:cubicBezTo>
                <a:cubicBezTo>
                  <a:pt x="2591" y="10299"/>
                  <a:pt x="2616" y="10414"/>
                  <a:pt x="2641" y="10508"/>
                </a:cubicBezTo>
                <a:cubicBezTo>
                  <a:pt x="2641" y="10508"/>
                  <a:pt x="2641" y="10512"/>
                  <a:pt x="2641" y="10513"/>
                </a:cubicBezTo>
                <a:cubicBezTo>
                  <a:pt x="2667" y="10605"/>
                  <a:pt x="2693" y="10674"/>
                  <a:pt x="2722" y="10699"/>
                </a:cubicBezTo>
                <a:cubicBezTo>
                  <a:pt x="2780" y="10748"/>
                  <a:pt x="2829" y="10885"/>
                  <a:pt x="2829" y="11002"/>
                </a:cubicBezTo>
                <a:cubicBezTo>
                  <a:pt x="2829" y="11061"/>
                  <a:pt x="2848" y="11121"/>
                  <a:pt x="2869" y="11171"/>
                </a:cubicBezTo>
                <a:cubicBezTo>
                  <a:pt x="2891" y="11222"/>
                  <a:pt x="2916" y="11261"/>
                  <a:pt x="2950" y="11278"/>
                </a:cubicBezTo>
                <a:cubicBezTo>
                  <a:pt x="3029" y="11320"/>
                  <a:pt x="3022" y="11389"/>
                  <a:pt x="2923" y="11492"/>
                </a:cubicBezTo>
                <a:cubicBezTo>
                  <a:pt x="2882" y="11534"/>
                  <a:pt x="2860" y="11565"/>
                  <a:pt x="2856" y="11582"/>
                </a:cubicBezTo>
                <a:cubicBezTo>
                  <a:pt x="2851" y="11599"/>
                  <a:pt x="2862" y="11604"/>
                  <a:pt x="2896" y="11588"/>
                </a:cubicBezTo>
                <a:cubicBezTo>
                  <a:pt x="2963" y="11554"/>
                  <a:pt x="3181" y="11650"/>
                  <a:pt x="3379" y="11801"/>
                </a:cubicBezTo>
                <a:lnTo>
                  <a:pt x="3741" y="12071"/>
                </a:lnTo>
                <a:lnTo>
                  <a:pt x="3741" y="14321"/>
                </a:lnTo>
                <a:cubicBezTo>
                  <a:pt x="3741" y="16577"/>
                  <a:pt x="3683" y="16937"/>
                  <a:pt x="3332" y="16937"/>
                </a:cubicBezTo>
                <a:cubicBezTo>
                  <a:pt x="3278" y="16937"/>
                  <a:pt x="3240" y="16946"/>
                  <a:pt x="3224" y="16965"/>
                </a:cubicBezTo>
                <a:cubicBezTo>
                  <a:pt x="3210" y="16985"/>
                  <a:pt x="3216" y="17017"/>
                  <a:pt x="3244" y="17055"/>
                </a:cubicBezTo>
                <a:cubicBezTo>
                  <a:pt x="3294" y="17120"/>
                  <a:pt x="3348" y="17485"/>
                  <a:pt x="3358" y="17865"/>
                </a:cubicBezTo>
                <a:cubicBezTo>
                  <a:pt x="3372" y="18362"/>
                  <a:pt x="3435" y="18628"/>
                  <a:pt x="3586" y="18816"/>
                </a:cubicBezTo>
                <a:cubicBezTo>
                  <a:pt x="3769" y="19041"/>
                  <a:pt x="3793" y="19248"/>
                  <a:pt x="3774" y="20340"/>
                </a:cubicBezTo>
                <a:lnTo>
                  <a:pt x="3747" y="21600"/>
                </a:lnTo>
                <a:lnTo>
                  <a:pt x="6234" y="21600"/>
                </a:lnTo>
                <a:lnTo>
                  <a:pt x="6234" y="21099"/>
                </a:lnTo>
                <a:cubicBezTo>
                  <a:pt x="6234" y="20824"/>
                  <a:pt x="6285" y="20450"/>
                  <a:pt x="6348" y="20267"/>
                </a:cubicBezTo>
                <a:cubicBezTo>
                  <a:pt x="6432" y="20027"/>
                  <a:pt x="6426" y="19872"/>
                  <a:pt x="6328" y="19716"/>
                </a:cubicBezTo>
                <a:cubicBezTo>
                  <a:pt x="6208" y="19525"/>
                  <a:pt x="6220" y="19413"/>
                  <a:pt x="6308" y="19389"/>
                </a:cubicBezTo>
                <a:cubicBezTo>
                  <a:pt x="6351" y="19378"/>
                  <a:pt x="6411" y="19389"/>
                  <a:pt x="6482" y="19423"/>
                </a:cubicBezTo>
                <a:cubicBezTo>
                  <a:pt x="6555" y="19458"/>
                  <a:pt x="6642" y="19515"/>
                  <a:pt x="6730" y="19603"/>
                </a:cubicBezTo>
                <a:cubicBezTo>
                  <a:pt x="6806" y="19678"/>
                  <a:pt x="6863" y="19766"/>
                  <a:pt x="6911" y="19856"/>
                </a:cubicBezTo>
                <a:cubicBezTo>
                  <a:pt x="6961" y="19947"/>
                  <a:pt x="7001" y="20038"/>
                  <a:pt x="7018" y="20126"/>
                </a:cubicBezTo>
                <a:cubicBezTo>
                  <a:pt x="7054" y="20300"/>
                  <a:pt x="7019" y="20447"/>
                  <a:pt x="6911" y="20503"/>
                </a:cubicBezTo>
                <a:cubicBezTo>
                  <a:pt x="6849" y="20535"/>
                  <a:pt x="6797" y="20690"/>
                  <a:pt x="6797" y="20841"/>
                </a:cubicBezTo>
                <a:cubicBezTo>
                  <a:pt x="6797" y="20946"/>
                  <a:pt x="6812" y="21013"/>
                  <a:pt x="6851" y="21060"/>
                </a:cubicBezTo>
                <a:cubicBezTo>
                  <a:pt x="6890" y="21107"/>
                  <a:pt x="6954" y="21133"/>
                  <a:pt x="7052" y="21144"/>
                </a:cubicBezTo>
                <a:cubicBezTo>
                  <a:pt x="7216" y="21164"/>
                  <a:pt x="7324" y="21249"/>
                  <a:pt x="7347" y="21386"/>
                </a:cubicBezTo>
                <a:lnTo>
                  <a:pt x="7380" y="21600"/>
                </a:lnTo>
                <a:lnTo>
                  <a:pt x="13159" y="21600"/>
                </a:lnTo>
                <a:cubicBezTo>
                  <a:pt x="15750" y="21600"/>
                  <a:pt x="17196" y="21598"/>
                  <a:pt x="17992" y="21578"/>
                </a:cubicBezTo>
                <a:cubicBezTo>
                  <a:pt x="18788" y="21557"/>
                  <a:pt x="18930" y="21521"/>
                  <a:pt x="18930" y="21454"/>
                </a:cubicBezTo>
                <a:cubicBezTo>
                  <a:pt x="18930" y="21371"/>
                  <a:pt x="19079" y="21177"/>
                  <a:pt x="19259" y="21026"/>
                </a:cubicBezTo>
                <a:cubicBezTo>
                  <a:pt x="19343" y="20956"/>
                  <a:pt x="19410" y="20886"/>
                  <a:pt x="19467" y="20807"/>
                </a:cubicBezTo>
                <a:cubicBezTo>
                  <a:pt x="19523" y="20730"/>
                  <a:pt x="19569" y="20646"/>
                  <a:pt x="19607" y="20537"/>
                </a:cubicBezTo>
                <a:cubicBezTo>
                  <a:pt x="19608" y="20536"/>
                  <a:pt x="19607" y="20532"/>
                  <a:pt x="19607" y="20531"/>
                </a:cubicBezTo>
                <a:cubicBezTo>
                  <a:pt x="19684" y="20311"/>
                  <a:pt x="19734" y="20004"/>
                  <a:pt x="19788" y="19508"/>
                </a:cubicBezTo>
                <a:cubicBezTo>
                  <a:pt x="19828" y="19149"/>
                  <a:pt x="19916" y="18936"/>
                  <a:pt x="20063" y="18838"/>
                </a:cubicBezTo>
                <a:cubicBezTo>
                  <a:pt x="20383" y="18626"/>
                  <a:pt x="20747" y="18014"/>
                  <a:pt x="20747" y="17696"/>
                </a:cubicBezTo>
                <a:cubicBezTo>
                  <a:pt x="20747" y="17610"/>
                  <a:pt x="20772" y="17535"/>
                  <a:pt x="20807" y="17471"/>
                </a:cubicBezTo>
                <a:cubicBezTo>
                  <a:pt x="20808" y="17471"/>
                  <a:pt x="20807" y="17466"/>
                  <a:pt x="20807" y="17466"/>
                </a:cubicBezTo>
                <a:cubicBezTo>
                  <a:pt x="20844" y="17401"/>
                  <a:pt x="20895" y="17355"/>
                  <a:pt x="20961" y="17325"/>
                </a:cubicBezTo>
                <a:cubicBezTo>
                  <a:pt x="21203" y="17216"/>
                  <a:pt x="21599" y="16572"/>
                  <a:pt x="21484" y="16476"/>
                </a:cubicBezTo>
                <a:cubicBezTo>
                  <a:pt x="21443" y="16441"/>
                  <a:pt x="21349" y="16414"/>
                  <a:pt x="21277" y="16414"/>
                </a:cubicBezTo>
                <a:cubicBezTo>
                  <a:pt x="21190" y="16414"/>
                  <a:pt x="21149" y="16231"/>
                  <a:pt x="21156" y="15891"/>
                </a:cubicBezTo>
                <a:cubicBezTo>
                  <a:pt x="21160" y="15687"/>
                  <a:pt x="21153" y="15551"/>
                  <a:pt x="21122" y="15452"/>
                </a:cubicBezTo>
                <a:cubicBezTo>
                  <a:pt x="21107" y="15402"/>
                  <a:pt x="21082" y="15362"/>
                  <a:pt x="21055" y="15328"/>
                </a:cubicBezTo>
                <a:cubicBezTo>
                  <a:pt x="21028" y="15295"/>
                  <a:pt x="20995" y="15268"/>
                  <a:pt x="20955" y="15244"/>
                </a:cubicBezTo>
                <a:cubicBezTo>
                  <a:pt x="20840" y="15175"/>
                  <a:pt x="20747" y="15014"/>
                  <a:pt x="20747" y="14884"/>
                </a:cubicBezTo>
                <a:cubicBezTo>
                  <a:pt x="20747" y="14753"/>
                  <a:pt x="20670" y="14513"/>
                  <a:pt x="20573" y="14355"/>
                </a:cubicBezTo>
                <a:cubicBezTo>
                  <a:pt x="20429" y="14121"/>
                  <a:pt x="20416" y="14045"/>
                  <a:pt x="20532" y="13928"/>
                </a:cubicBezTo>
                <a:cubicBezTo>
                  <a:pt x="20591" y="13868"/>
                  <a:pt x="20620" y="13822"/>
                  <a:pt x="20613" y="13787"/>
                </a:cubicBezTo>
                <a:cubicBezTo>
                  <a:pt x="20606" y="13752"/>
                  <a:pt x="20565" y="13723"/>
                  <a:pt x="20486" y="13686"/>
                </a:cubicBezTo>
                <a:cubicBezTo>
                  <a:pt x="20379" y="13636"/>
                  <a:pt x="20291" y="13512"/>
                  <a:pt x="20291" y="13410"/>
                </a:cubicBezTo>
                <a:cubicBezTo>
                  <a:pt x="20291" y="13360"/>
                  <a:pt x="20279" y="13315"/>
                  <a:pt x="20258" y="13286"/>
                </a:cubicBezTo>
                <a:cubicBezTo>
                  <a:pt x="20235" y="13257"/>
                  <a:pt x="20205" y="13246"/>
                  <a:pt x="20170" y="13252"/>
                </a:cubicBezTo>
                <a:cubicBezTo>
                  <a:pt x="20034" y="13279"/>
                  <a:pt x="19878" y="12892"/>
                  <a:pt x="19815" y="12454"/>
                </a:cubicBezTo>
                <a:cubicBezTo>
                  <a:pt x="19815" y="12453"/>
                  <a:pt x="19815" y="12449"/>
                  <a:pt x="19815" y="12448"/>
                </a:cubicBezTo>
                <a:cubicBezTo>
                  <a:pt x="19794" y="12302"/>
                  <a:pt x="19785" y="12155"/>
                  <a:pt x="19788" y="12009"/>
                </a:cubicBezTo>
                <a:cubicBezTo>
                  <a:pt x="19796" y="11732"/>
                  <a:pt x="19756" y="11481"/>
                  <a:pt x="19701" y="11452"/>
                </a:cubicBezTo>
                <a:cubicBezTo>
                  <a:pt x="19647" y="11424"/>
                  <a:pt x="19660" y="11347"/>
                  <a:pt x="19728" y="11278"/>
                </a:cubicBezTo>
                <a:cubicBezTo>
                  <a:pt x="19824" y="11181"/>
                  <a:pt x="19737" y="11068"/>
                  <a:pt x="19339" y="10789"/>
                </a:cubicBezTo>
                <a:cubicBezTo>
                  <a:pt x="19170" y="10670"/>
                  <a:pt x="19041" y="10566"/>
                  <a:pt x="18964" y="10479"/>
                </a:cubicBezTo>
                <a:cubicBezTo>
                  <a:pt x="18886" y="10393"/>
                  <a:pt x="18858" y="10322"/>
                  <a:pt x="18877" y="10271"/>
                </a:cubicBezTo>
                <a:cubicBezTo>
                  <a:pt x="18909" y="10186"/>
                  <a:pt x="18841" y="10047"/>
                  <a:pt x="18723" y="9956"/>
                </a:cubicBezTo>
                <a:cubicBezTo>
                  <a:pt x="18595" y="9859"/>
                  <a:pt x="18528" y="9716"/>
                  <a:pt x="18562" y="9608"/>
                </a:cubicBezTo>
                <a:cubicBezTo>
                  <a:pt x="18582" y="9542"/>
                  <a:pt x="18578" y="9488"/>
                  <a:pt x="18542" y="9444"/>
                </a:cubicBezTo>
                <a:cubicBezTo>
                  <a:pt x="18505" y="9401"/>
                  <a:pt x="18436" y="9365"/>
                  <a:pt x="18334" y="9332"/>
                </a:cubicBezTo>
                <a:cubicBezTo>
                  <a:pt x="18053" y="9242"/>
                  <a:pt x="18050" y="9227"/>
                  <a:pt x="18025" y="8021"/>
                </a:cubicBezTo>
                <a:cubicBezTo>
                  <a:pt x="18012" y="7351"/>
                  <a:pt x="17987" y="6484"/>
                  <a:pt x="17972" y="6092"/>
                </a:cubicBezTo>
                <a:cubicBezTo>
                  <a:pt x="17942" y="5360"/>
                  <a:pt x="18105" y="4950"/>
                  <a:pt x="18428" y="4950"/>
                </a:cubicBezTo>
                <a:cubicBezTo>
                  <a:pt x="18597" y="4950"/>
                  <a:pt x="18691" y="4846"/>
                  <a:pt x="18662" y="4731"/>
                </a:cubicBezTo>
                <a:cubicBezTo>
                  <a:pt x="18653" y="4693"/>
                  <a:pt x="18632" y="4656"/>
                  <a:pt x="18595" y="4618"/>
                </a:cubicBezTo>
                <a:cubicBezTo>
                  <a:pt x="18493" y="4515"/>
                  <a:pt x="18517" y="4442"/>
                  <a:pt x="18696" y="4292"/>
                </a:cubicBezTo>
                <a:cubicBezTo>
                  <a:pt x="18822" y="4186"/>
                  <a:pt x="18884" y="4073"/>
                  <a:pt x="18830" y="4044"/>
                </a:cubicBezTo>
                <a:cubicBezTo>
                  <a:pt x="18776" y="4016"/>
                  <a:pt x="18756" y="3909"/>
                  <a:pt x="18790" y="3802"/>
                </a:cubicBezTo>
                <a:cubicBezTo>
                  <a:pt x="18824" y="3690"/>
                  <a:pt x="18764" y="3532"/>
                  <a:pt x="18649" y="3426"/>
                </a:cubicBezTo>
                <a:cubicBezTo>
                  <a:pt x="18593" y="3374"/>
                  <a:pt x="18553" y="3306"/>
                  <a:pt x="18528" y="3240"/>
                </a:cubicBezTo>
                <a:cubicBezTo>
                  <a:pt x="18504" y="3173"/>
                  <a:pt x="18491" y="3103"/>
                  <a:pt x="18508" y="3049"/>
                </a:cubicBezTo>
                <a:cubicBezTo>
                  <a:pt x="18541" y="2942"/>
                  <a:pt x="18516" y="2868"/>
                  <a:pt x="18448" y="2880"/>
                </a:cubicBezTo>
                <a:cubicBezTo>
                  <a:pt x="18405" y="2887"/>
                  <a:pt x="18360" y="2855"/>
                  <a:pt x="18320" y="2796"/>
                </a:cubicBezTo>
                <a:cubicBezTo>
                  <a:pt x="18290" y="2749"/>
                  <a:pt x="18267" y="2669"/>
                  <a:pt x="18240" y="2588"/>
                </a:cubicBezTo>
                <a:cubicBezTo>
                  <a:pt x="18231" y="2560"/>
                  <a:pt x="18222" y="2551"/>
                  <a:pt x="18213" y="2520"/>
                </a:cubicBezTo>
                <a:cubicBezTo>
                  <a:pt x="18145" y="2277"/>
                  <a:pt x="18088" y="1921"/>
                  <a:pt x="18059" y="1496"/>
                </a:cubicBezTo>
                <a:lnTo>
                  <a:pt x="18005" y="759"/>
                </a:lnTo>
                <a:lnTo>
                  <a:pt x="17570" y="759"/>
                </a:lnTo>
                <a:cubicBezTo>
                  <a:pt x="17329" y="759"/>
                  <a:pt x="17099" y="717"/>
                  <a:pt x="17060" y="664"/>
                </a:cubicBezTo>
                <a:cubicBezTo>
                  <a:pt x="17021" y="611"/>
                  <a:pt x="16944" y="594"/>
                  <a:pt x="16886" y="624"/>
                </a:cubicBezTo>
                <a:cubicBezTo>
                  <a:pt x="16827" y="655"/>
                  <a:pt x="16742" y="611"/>
                  <a:pt x="16705" y="529"/>
                </a:cubicBezTo>
                <a:cubicBezTo>
                  <a:pt x="16667" y="447"/>
                  <a:pt x="16575" y="382"/>
                  <a:pt x="16490" y="382"/>
                </a:cubicBezTo>
                <a:cubicBezTo>
                  <a:pt x="16406" y="382"/>
                  <a:pt x="16276" y="296"/>
                  <a:pt x="16209" y="191"/>
                </a:cubicBezTo>
                <a:cubicBezTo>
                  <a:pt x="16107" y="31"/>
                  <a:pt x="15974" y="0"/>
                  <a:pt x="15357" y="0"/>
                </a:cubicBezTo>
                <a:lnTo>
                  <a:pt x="14627" y="0"/>
                </a:lnTo>
                <a:close/>
                <a:moveTo>
                  <a:pt x="2038" y="11036"/>
                </a:moveTo>
                <a:cubicBezTo>
                  <a:pt x="1976" y="11036"/>
                  <a:pt x="1924" y="11080"/>
                  <a:pt x="1924" y="11132"/>
                </a:cubicBezTo>
                <a:cubicBezTo>
                  <a:pt x="1924" y="11184"/>
                  <a:pt x="1976" y="11227"/>
                  <a:pt x="2038" y="11228"/>
                </a:cubicBezTo>
                <a:cubicBezTo>
                  <a:pt x="2100" y="11227"/>
                  <a:pt x="2152" y="11184"/>
                  <a:pt x="2152" y="11132"/>
                </a:cubicBezTo>
                <a:cubicBezTo>
                  <a:pt x="2152" y="11080"/>
                  <a:pt x="2100" y="11036"/>
                  <a:pt x="2038" y="11036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91" name="dog"/>
          <p:cNvSpPr/>
          <p:nvPr/>
        </p:nvSpPr>
        <p:spPr>
          <a:xfrm>
            <a:off x="6057832" y="3609445"/>
            <a:ext cx="1238378" cy="651560"/>
          </a:xfrm>
          <a:prstGeom prst="wedgeEllipseCallout">
            <a:avLst>
              <a:gd name="adj1" fmla="val 36465"/>
              <a:gd name="adj2" fmla="val -75780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狗</a:t>
            </a:r>
            <a:endParaRPr dirty="0"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he classifier might perform a lot worse during test time"/>
          <p:cNvSpPr txBox="1">
            <a:spLocks noGrp="1"/>
          </p:cNvSpPr>
          <p:nvPr>
            <p:ph type="title"/>
          </p:nvPr>
        </p:nvSpPr>
        <p:spPr>
          <a:xfrm>
            <a:off x="396393" y="1725317"/>
            <a:ext cx="8351213" cy="169286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ja-JP" altLang="en-US"/>
              <a:t>分类器在测试期间可能会执行得更差</a:t>
            </a:r>
            <a:endParaRPr dirty="0"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imple regression probl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简单的回归问题</a:t>
            </a:r>
            <a:endParaRPr dirty="0"/>
          </a:p>
        </p:txBody>
      </p:sp>
      <p:sp>
        <p:nvSpPr>
          <p:cNvPr id="398" name="Line"/>
          <p:cNvSpPr/>
          <p:nvPr/>
        </p:nvSpPr>
        <p:spPr>
          <a:xfrm>
            <a:off x="1234872" y="4103856"/>
            <a:ext cx="6409138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9" name="Line"/>
          <p:cNvSpPr/>
          <p:nvPr/>
        </p:nvSpPr>
        <p:spPr>
          <a:xfrm flipV="1">
            <a:off x="4572000" y="1031536"/>
            <a:ext cx="0" cy="355347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0" name="train"/>
          <p:cNvSpPr/>
          <p:nvPr/>
        </p:nvSpPr>
        <p:spPr>
          <a:xfrm>
            <a:off x="5379598" y="4411977"/>
            <a:ext cx="1238378" cy="651560"/>
          </a:xfrm>
          <a:prstGeom prst="wedgeEllipseCallout">
            <a:avLst>
              <a:gd name="adj1" fmla="val -47992"/>
              <a:gd name="adj2" fmla="val -76674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train</a:t>
            </a:r>
          </a:p>
        </p:txBody>
      </p:sp>
      <p:sp>
        <p:nvSpPr>
          <p:cNvPr id="401" name="train"/>
          <p:cNvSpPr/>
          <p:nvPr/>
        </p:nvSpPr>
        <p:spPr>
          <a:xfrm>
            <a:off x="5379598" y="4411977"/>
            <a:ext cx="1238378" cy="651560"/>
          </a:xfrm>
          <a:prstGeom prst="wedgeEllipseCallout">
            <a:avLst>
              <a:gd name="adj1" fmla="val 42591"/>
              <a:gd name="adj2" fmla="val -82311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训练</a:t>
            </a:r>
            <a:endParaRPr dirty="0"/>
          </a:p>
        </p:txBody>
      </p:sp>
      <p:sp>
        <p:nvSpPr>
          <p:cNvPr id="402" name="train"/>
          <p:cNvSpPr/>
          <p:nvPr/>
        </p:nvSpPr>
        <p:spPr>
          <a:xfrm>
            <a:off x="3621864" y="4409275"/>
            <a:ext cx="1238377" cy="651560"/>
          </a:xfrm>
          <a:prstGeom prst="wedgeEllipseCallout">
            <a:avLst>
              <a:gd name="adj1" fmla="val -89910"/>
              <a:gd name="adj2" fmla="val -83782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train</a:t>
            </a:r>
          </a:p>
        </p:txBody>
      </p:sp>
      <p:sp>
        <p:nvSpPr>
          <p:cNvPr id="403" name="eval"/>
          <p:cNvSpPr/>
          <p:nvPr/>
        </p:nvSpPr>
        <p:spPr>
          <a:xfrm>
            <a:off x="3621864" y="4409275"/>
            <a:ext cx="1238377" cy="651560"/>
          </a:xfrm>
          <a:prstGeom prst="wedgeEllipseCallout">
            <a:avLst>
              <a:gd name="adj1" fmla="val 80244"/>
              <a:gd name="adj2" fmla="val -83750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测试</a:t>
            </a:r>
            <a:endParaRPr dirty="0"/>
          </a:p>
        </p:txBody>
      </p:sp>
      <p:sp>
        <p:nvSpPr>
          <p:cNvPr id="404" name="+"/>
          <p:cNvSpPr txBox="1"/>
          <p:nvPr/>
        </p:nvSpPr>
        <p:spPr>
          <a:xfrm>
            <a:off x="5199305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05" name="+"/>
          <p:cNvSpPr txBox="1"/>
          <p:nvPr/>
        </p:nvSpPr>
        <p:spPr>
          <a:xfrm>
            <a:off x="6450390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06" name="+"/>
          <p:cNvSpPr txBox="1"/>
          <p:nvPr/>
        </p:nvSpPr>
        <p:spPr>
          <a:xfrm>
            <a:off x="2934922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07" name="covariates"/>
          <p:cNvSpPr txBox="1"/>
          <p:nvPr/>
        </p:nvSpPr>
        <p:spPr>
          <a:xfrm>
            <a:off x="488628" y="4300780"/>
            <a:ext cx="1015661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rPr lang="ja-JP" altLang="en-US"/>
              <a:t>协变量</a:t>
            </a:r>
            <a:endParaRPr dirty="0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Line"/>
          <p:cNvSpPr/>
          <p:nvPr/>
        </p:nvSpPr>
        <p:spPr>
          <a:xfrm flipV="1">
            <a:off x="2773926" y="1585388"/>
            <a:ext cx="4036853" cy="2905422"/>
          </a:xfrm>
          <a:prstGeom prst="line">
            <a:avLst/>
          </a:prstGeom>
          <a:ln w="25400">
            <a:solidFill>
              <a:schemeClr val="accent4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10" name="Simple regression probl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简单的回归问题</a:t>
            </a:r>
            <a:endParaRPr dirty="0"/>
          </a:p>
        </p:txBody>
      </p:sp>
      <p:sp>
        <p:nvSpPr>
          <p:cNvPr id="411" name="Line"/>
          <p:cNvSpPr/>
          <p:nvPr/>
        </p:nvSpPr>
        <p:spPr>
          <a:xfrm>
            <a:off x="1234872" y="4103856"/>
            <a:ext cx="6409138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12" name="Line"/>
          <p:cNvSpPr/>
          <p:nvPr/>
        </p:nvSpPr>
        <p:spPr>
          <a:xfrm flipV="1">
            <a:off x="4572000" y="1031536"/>
            <a:ext cx="0" cy="355347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13" name="+"/>
          <p:cNvSpPr txBox="1"/>
          <p:nvPr/>
        </p:nvSpPr>
        <p:spPr>
          <a:xfrm>
            <a:off x="2934922" y="4015804"/>
            <a:ext cx="363722" cy="58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14" name="+"/>
          <p:cNvSpPr txBox="1"/>
          <p:nvPr/>
        </p:nvSpPr>
        <p:spPr>
          <a:xfrm>
            <a:off x="5199305" y="2341836"/>
            <a:ext cx="363722" cy="58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15" name="+"/>
          <p:cNvSpPr txBox="1"/>
          <p:nvPr/>
        </p:nvSpPr>
        <p:spPr>
          <a:xfrm>
            <a:off x="6450390" y="1451501"/>
            <a:ext cx="363722" cy="58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16" name="train"/>
          <p:cNvSpPr/>
          <p:nvPr/>
        </p:nvSpPr>
        <p:spPr>
          <a:xfrm>
            <a:off x="5379598" y="4411977"/>
            <a:ext cx="1238378" cy="651560"/>
          </a:xfrm>
          <a:prstGeom prst="wedgeEllipseCallout">
            <a:avLst>
              <a:gd name="adj1" fmla="val -47992"/>
              <a:gd name="adj2" fmla="val -76674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train</a:t>
            </a:r>
          </a:p>
        </p:txBody>
      </p:sp>
      <p:sp>
        <p:nvSpPr>
          <p:cNvPr id="417" name="train"/>
          <p:cNvSpPr/>
          <p:nvPr/>
        </p:nvSpPr>
        <p:spPr>
          <a:xfrm>
            <a:off x="5379598" y="4411977"/>
            <a:ext cx="1238378" cy="651560"/>
          </a:xfrm>
          <a:prstGeom prst="wedgeEllipseCallout">
            <a:avLst>
              <a:gd name="adj1" fmla="val 42591"/>
              <a:gd name="adj2" fmla="val -82311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训练</a:t>
            </a:r>
            <a:endParaRPr dirty="0"/>
          </a:p>
        </p:txBody>
      </p:sp>
      <p:sp>
        <p:nvSpPr>
          <p:cNvPr id="418" name="train"/>
          <p:cNvSpPr/>
          <p:nvPr/>
        </p:nvSpPr>
        <p:spPr>
          <a:xfrm>
            <a:off x="3621864" y="4409275"/>
            <a:ext cx="1238377" cy="651560"/>
          </a:xfrm>
          <a:prstGeom prst="wedgeEllipseCallout">
            <a:avLst>
              <a:gd name="adj1" fmla="val -89910"/>
              <a:gd name="adj2" fmla="val -83782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train</a:t>
            </a:r>
          </a:p>
        </p:txBody>
      </p:sp>
      <p:sp>
        <p:nvSpPr>
          <p:cNvPr id="419" name="eval"/>
          <p:cNvSpPr/>
          <p:nvPr/>
        </p:nvSpPr>
        <p:spPr>
          <a:xfrm>
            <a:off x="3621864" y="4409275"/>
            <a:ext cx="1238377" cy="651560"/>
          </a:xfrm>
          <a:prstGeom prst="wedgeEllipseCallout">
            <a:avLst>
              <a:gd name="adj1" fmla="val 80244"/>
              <a:gd name="adj2" fmla="val -83750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测试</a:t>
            </a:r>
            <a:endParaRPr dirty="0"/>
          </a:p>
        </p:txBody>
      </p:sp>
      <p:sp>
        <p:nvSpPr>
          <p:cNvPr id="420" name="+"/>
          <p:cNvSpPr txBox="1"/>
          <p:nvPr/>
        </p:nvSpPr>
        <p:spPr>
          <a:xfrm>
            <a:off x="5199305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21" name="+"/>
          <p:cNvSpPr txBox="1"/>
          <p:nvPr/>
        </p:nvSpPr>
        <p:spPr>
          <a:xfrm>
            <a:off x="6450390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22" name="+"/>
          <p:cNvSpPr txBox="1"/>
          <p:nvPr/>
        </p:nvSpPr>
        <p:spPr>
          <a:xfrm>
            <a:off x="2934922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23" name="covariates"/>
          <p:cNvSpPr txBox="1"/>
          <p:nvPr/>
        </p:nvSpPr>
        <p:spPr>
          <a:xfrm>
            <a:off x="488628" y="4300780"/>
            <a:ext cx="1015661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rPr lang="ja-JP" altLang="en-US"/>
              <a:t>协变量</a:t>
            </a:r>
            <a:endParaRPr lang="ja-JP" altLang="en-US" dirty="0"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Line"/>
          <p:cNvSpPr/>
          <p:nvPr/>
        </p:nvSpPr>
        <p:spPr>
          <a:xfrm>
            <a:off x="2333221" y="1890189"/>
            <a:ext cx="4190186" cy="1014240"/>
          </a:xfrm>
          <a:prstGeom prst="line">
            <a:avLst/>
          </a:prstGeom>
          <a:ln w="25400">
            <a:solidFill>
              <a:schemeClr val="accent4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6" name="Simple regression probl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简单的回归问题</a:t>
            </a:r>
            <a:endParaRPr dirty="0"/>
          </a:p>
        </p:txBody>
      </p:sp>
      <p:sp>
        <p:nvSpPr>
          <p:cNvPr id="427" name="Line"/>
          <p:cNvSpPr/>
          <p:nvPr/>
        </p:nvSpPr>
        <p:spPr>
          <a:xfrm>
            <a:off x="1234872" y="4103856"/>
            <a:ext cx="6409138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8" name="Line"/>
          <p:cNvSpPr/>
          <p:nvPr/>
        </p:nvSpPr>
        <p:spPr>
          <a:xfrm flipV="1">
            <a:off x="4572000" y="1031536"/>
            <a:ext cx="0" cy="355347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9" name="+"/>
          <p:cNvSpPr txBox="1"/>
          <p:nvPr/>
        </p:nvSpPr>
        <p:spPr>
          <a:xfrm>
            <a:off x="5199305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30" name="+"/>
          <p:cNvSpPr txBox="1"/>
          <p:nvPr/>
        </p:nvSpPr>
        <p:spPr>
          <a:xfrm>
            <a:off x="6450390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31" name="+"/>
          <p:cNvSpPr txBox="1"/>
          <p:nvPr/>
        </p:nvSpPr>
        <p:spPr>
          <a:xfrm>
            <a:off x="2934922" y="1800059"/>
            <a:ext cx="363722" cy="58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32" name="+"/>
          <p:cNvSpPr txBox="1"/>
          <p:nvPr/>
        </p:nvSpPr>
        <p:spPr>
          <a:xfrm>
            <a:off x="5199305" y="2341836"/>
            <a:ext cx="363722" cy="58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33" name="+"/>
          <p:cNvSpPr txBox="1"/>
          <p:nvPr/>
        </p:nvSpPr>
        <p:spPr>
          <a:xfrm>
            <a:off x="6450390" y="1451501"/>
            <a:ext cx="363722" cy="58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34" name="+"/>
          <p:cNvSpPr txBox="1"/>
          <p:nvPr/>
        </p:nvSpPr>
        <p:spPr>
          <a:xfrm>
            <a:off x="2934922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35" name="train"/>
          <p:cNvSpPr/>
          <p:nvPr/>
        </p:nvSpPr>
        <p:spPr>
          <a:xfrm>
            <a:off x="5379598" y="4411977"/>
            <a:ext cx="1238378" cy="651560"/>
          </a:xfrm>
          <a:prstGeom prst="wedgeEllipseCallout">
            <a:avLst>
              <a:gd name="adj1" fmla="val -47992"/>
              <a:gd name="adj2" fmla="val -76674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train</a:t>
            </a:r>
          </a:p>
        </p:txBody>
      </p:sp>
      <p:sp>
        <p:nvSpPr>
          <p:cNvPr id="436" name="train"/>
          <p:cNvSpPr/>
          <p:nvPr/>
        </p:nvSpPr>
        <p:spPr>
          <a:xfrm>
            <a:off x="5379598" y="4411977"/>
            <a:ext cx="1238378" cy="651560"/>
          </a:xfrm>
          <a:prstGeom prst="wedgeEllipseCallout">
            <a:avLst>
              <a:gd name="adj1" fmla="val 42591"/>
              <a:gd name="adj2" fmla="val -82311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训练</a:t>
            </a:r>
            <a:endParaRPr dirty="0"/>
          </a:p>
        </p:txBody>
      </p:sp>
      <p:sp>
        <p:nvSpPr>
          <p:cNvPr id="437" name="train"/>
          <p:cNvSpPr/>
          <p:nvPr/>
        </p:nvSpPr>
        <p:spPr>
          <a:xfrm>
            <a:off x="3621864" y="4409275"/>
            <a:ext cx="1238377" cy="651560"/>
          </a:xfrm>
          <a:prstGeom prst="wedgeEllipseCallout">
            <a:avLst>
              <a:gd name="adj1" fmla="val -89910"/>
              <a:gd name="adj2" fmla="val -83782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train</a:t>
            </a:r>
          </a:p>
        </p:txBody>
      </p:sp>
      <p:sp>
        <p:nvSpPr>
          <p:cNvPr id="438" name="eval"/>
          <p:cNvSpPr/>
          <p:nvPr/>
        </p:nvSpPr>
        <p:spPr>
          <a:xfrm>
            <a:off x="3621864" y="4409275"/>
            <a:ext cx="1238377" cy="651560"/>
          </a:xfrm>
          <a:prstGeom prst="wedgeEllipseCallout">
            <a:avLst>
              <a:gd name="adj1" fmla="val 80244"/>
              <a:gd name="adj2" fmla="val -83750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测试</a:t>
            </a:r>
            <a:endParaRPr dirty="0"/>
          </a:p>
        </p:txBody>
      </p:sp>
      <p:sp>
        <p:nvSpPr>
          <p:cNvPr id="439" name="covariates"/>
          <p:cNvSpPr txBox="1"/>
          <p:nvPr/>
        </p:nvSpPr>
        <p:spPr>
          <a:xfrm>
            <a:off x="488628" y="4300780"/>
            <a:ext cx="1015661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rPr lang="ja-JP" altLang="en-US"/>
              <a:t>协变量</a:t>
            </a:r>
          </a:p>
          <a:p>
            <a:endParaRPr dirty="0"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Connection Line"/>
          <p:cNvSpPr/>
          <p:nvPr/>
        </p:nvSpPr>
        <p:spPr>
          <a:xfrm>
            <a:off x="2722685" y="1389196"/>
            <a:ext cx="4219795" cy="1442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4" extrusionOk="0">
                <a:moveTo>
                  <a:pt x="21600" y="0"/>
                </a:moveTo>
                <a:cubicBezTo>
                  <a:pt x="12084" y="21267"/>
                  <a:pt x="4884" y="21600"/>
                  <a:pt x="0" y="1000"/>
                </a:cubicBezTo>
              </a:path>
            </a:pathLst>
          </a:cu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442" name="Line"/>
          <p:cNvSpPr/>
          <p:nvPr/>
        </p:nvSpPr>
        <p:spPr>
          <a:xfrm flipV="1">
            <a:off x="2773926" y="1585388"/>
            <a:ext cx="4036853" cy="2905422"/>
          </a:xfrm>
          <a:prstGeom prst="line">
            <a:avLst/>
          </a:prstGeom>
          <a:ln w="25400">
            <a:solidFill>
              <a:schemeClr val="accent4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3" name="Simple regression probl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简单的回归问题</a:t>
            </a:r>
            <a:endParaRPr dirty="0"/>
          </a:p>
        </p:txBody>
      </p:sp>
      <p:sp>
        <p:nvSpPr>
          <p:cNvPr id="444" name="Line"/>
          <p:cNvSpPr/>
          <p:nvPr/>
        </p:nvSpPr>
        <p:spPr>
          <a:xfrm>
            <a:off x="1234872" y="4103856"/>
            <a:ext cx="6409138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5" name="Line"/>
          <p:cNvSpPr/>
          <p:nvPr/>
        </p:nvSpPr>
        <p:spPr>
          <a:xfrm flipV="1">
            <a:off x="4572000" y="1031536"/>
            <a:ext cx="0" cy="355347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6" name="+"/>
          <p:cNvSpPr txBox="1"/>
          <p:nvPr/>
        </p:nvSpPr>
        <p:spPr>
          <a:xfrm>
            <a:off x="5199305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47" name="+"/>
          <p:cNvSpPr txBox="1"/>
          <p:nvPr/>
        </p:nvSpPr>
        <p:spPr>
          <a:xfrm>
            <a:off x="6450390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48" name="+"/>
          <p:cNvSpPr txBox="1"/>
          <p:nvPr/>
        </p:nvSpPr>
        <p:spPr>
          <a:xfrm>
            <a:off x="2934922" y="1800059"/>
            <a:ext cx="363722" cy="58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49" name="+"/>
          <p:cNvSpPr txBox="1"/>
          <p:nvPr/>
        </p:nvSpPr>
        <p:spPr>
          <a:xfrm>
            <a:off x="5199305" y="2341836"/>
            <a:ext cx="363722" cy="58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50" name="+"/>
          <p:cNvSpPr txBox="1"/>
          <p:nvPr/>
        </p:nvSpPr>
        <p:spPr>
          <a:xfrm>
            <a:off x="6450390" y="1451501"/>
            <a:ext cx="363722" cy="58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51" name="+"/>
          <p:cNvSpPr txBox="1"/>
          <p:nvPr/>
        </p:nvSpPr>
        <p:spPr>
          <a:xfrm>
            <a:off x="2934922" y="3830708"/>
            <a:ext cx="363722" cy="58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500">
                <a:solidFill>
                  <a:srgbClr val="FF2600"/>
                </a:solidFill>
              </a:defRPr>
            </a:lvl1pPr>
          </a:lstStyle>
          <a:p>
            <a:r>
              <a:t>+</a:t>
            </a:r>
          </a:p>
        </p:txBody>
      </p:sp>
      <p:sp>
        <p:nvSpPr>
          <p:cNvPr id="452" name="train"/>
          <p:cNvSpPr/>
          <p:nvPr/>
        </p:nvSpPr>
        <p:spPr>
          <a:xfrm>
            <a:off x="5379598" y="4411977"/>
            <a:ext cx="1238378" cy="651560"/>
          </a:xfrm>
          <a:prstGeom prst="wedgeEllipseCallout">
            <a:avLst>
              <a:gd name="adj1" fmla="val -47992"/>
              <a:gd name="adj2" fmla="val -76674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train</a:t>
            </a:r>
          </a:p>
        </p:txBody>
      </p:sp>
      <p:sp>
        <p:nvSpPr>
          <p:cNvPr id="453" name="train"/>
          <p:cNvSpPr/>
          <p:nvPr/>
        </p:nvSpPr>
        <p:spPr>
          <a:xfrm>
            <a:off x="5379598" y="4411977"/>
            <a:ext cx="1238378" cy="651560"/>
          </a:xfrm>
          <a:prstGeom prst="wedgeEllipseCallout">
            <a:avLst>
              <a:gd name="adj1" fmla="val 42591"/>
              <a:gd name="adj2" fmla="val -82311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训练</a:t>
            </a:r>
            <a:endParaRPr dirty="0"/>
          </a:p>
        </p:txBody>
      </p:sp>
      <p:sp>
        <p:nvSpPr>
          <p:cNvPr id="454" name="train"/>
          <p:cNvSpPr/>
          <p:nvPr/>
        </p:nvSpPr>
        <p:spPr>
          <a:xfrm>
            <a:off x="3621864" y="4409275"/>
            <a:ext cx="1238377" cy="651560"/>
          </a:xfrm>
          <a:prstGeom prst="wedgeEllipseCallout">
            <a:avLst>
              <a:gd name="adj1" fmla="val -89910"/>
              <a:gd name="adj2" fmla="val -83782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train</a:t>
            </a:r>
          </a:p>
        </p:txBody>
      </p:sp>
      <p:sp>
        <p:nvSpPr>
          <p:cNvPr id="455" name="eval"/>
          <p:cNvSpPr/>
          <p:nvPr/>
        </p:nvSpPr>
        <p:spPr>
          <a:xfrm>
            <a:off x="3621864" y="4409275"/>
            <a:ext cx="1238377" cy="651560"/>
          </a:xfrm>
          <a:prstGeom prst="wedgeEllipseCallout">
            <a:avLst>
              <a:gd name="adj1" fmla="val 80244"/>
              <a:gd name="adj2" fmla="val -83750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测试</a:t>
            </a:r>
            <a:endParaRPr dirty="0"/>
          </a:p>
        </p:txBody>
      </p:sp>
      <p:sp>
        <p:nvSpPr>
          <p:cNvPr id="456" name="Optimal estimate not  in class of linear functions"/>
          <p:cNvSpPr txBox="1"/>
          <p:nvPr/>
        </p:nvSpPr>
        <p:spPr>
          <a:xfrm>
            <a:off x="254789" y="2641764"/>
            <a:ext cx="3785651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2400"/>
            </a:pPr>
            <a:r>
              <a:rPr lang="ja-JP" altLang="en-US"/>
              <a:t>最优估计不属于线性函数类</a:t>
            </a:r>
            <a:endParaRPr dirty="0"/>
          </a:p>
        </p:txBody>
      </p:sp>
      <p:sp>
        <p:nvSpPr>
          <p:cNvPr id="457" name="covariates"/>
          <p:cNvSpPr txBox="1"/>
          <p:nvPr/>
        </p:nvSpPr>
        <p:spPr>
          <a:xfrm>
            <a:off x="488628" y="4300780"/>
            <a:ext cx="1015661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rPr lang="ja-JP" altLang="en-US"/>
              <a:t>协变量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8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raining ≠ Tes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训练</a:t>
            </a:r>
            <a:r>
              <a:rPr dirty="0"/>
              <a:t> ≠ </a:t>
            </a:r>
            <a:r>
              <a:rPr lang="ja-JP" altLang="en-US"/>
              <a:t>测试</a:t>
            </a:r>
            <a:endParaRPr dirty="0"/>
          </a:p>
        </p:txBody>
      </p:sp>
      <p:sp>
        <p:nvSpPr>
          <p:cNvPr id="243" name="Generalization performance (the empirical distribution lies)…"/>
          <p:cNvSpPr txBox="1">
            <a:spLocks noGrp="1"/>
          </p:cNvSpPr>
          <p:nvPr>
            <p:ph type="body" idx="1"/>
          </p:nvPr>
        </p:nvSpPr>
        <p:spPr>
          <a:xfrm>
            <a:off x="308459" y="771479"/>
            <a:ext cx="8205304" cy="4212752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240631" indent="-240631">
              <a:buSzPct val="100000"/>
              <a:buChar char="•"/>
            </a:pPr>
            <a:r>
              <a:rPr lang="ja-JP" altLang="en-US" b="1"/>
              <a:t>泛化表现（经验分布）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Char char="•"/>
            </a:pPr>
            <a:r>
              <a:rPr lang="ja-JP" altLang="en-US" b="1"/>
              <a:t>协变量偏移（协变量分布）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FontTx/>
              <a:buChar char="•"/>
            </a:pPr>
            <a:r>
              <a:rPr lang="ja-JP" altLang="en-US" b="1"/>
              <a:t>逻辑回归（修复偏移的工具）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Char char="•"/>
            </a:pPr>
            <a:r>
              <a:rPr lang="ja-JP" altLang="en-US" b="1"/>
              <a:t>协变量偏移校正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Char char="•"/>
            </a:pPr>
            <a:r>
              <a:rPr lang="ja-JP" altLang="en-US" b="1"/>
              <a:t>标签转移（标签分布所在）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Char char="•"/>
            </a:pPr>
            <a:r>
              <a:rPr lang="ja-JP" altLang="en-US" b="1"/>
              <a:t>非平稳环境</a:t>
            </a:r>
            <a:endParaRPr dirty="0"/>
          </a:p>
        </p:txBody>
      </p:sp>
      <p:pic>
        <p:nvPicPr>
          <p:cNvPr id="24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465" y="762345"/>
            <a:ext cx="2565401" cy="33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0465" y="1508783"/>
            <a:ext cx="1524001" cy="31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565" y="3766342"/>
            <a:ext cx="1485901" cy="31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frac_1_2_rbr_p(x.pdf" descr="frac_1_2_rbr_p(x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0465" y="2870288"/>
            <a:ext cx="3835401" cy="638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log(1_+_exp(-y_f.pdf" descr="log(1_+_exp(-y_f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0465" y="2276016"/>
            <a:ext cx="2806701" cy="3205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7752" y="798744"/>
            <a:ext cx="2959101" cy="393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74" y="798744"/>
            <a:ext cx="2819401" cy="3937001"/>
          </a:xfrm>
          <a:prstGeom prst="rect">
            <a:avLst/>
          </a:prstGeom>
          <a:ln w="12700">
            <a:miter lim="400000"/>
          </a:ln>
        </p:spPr>
      </p:pic>
      <p:sp>
        <p:nvSpPr>
          <p:cNvPr id="462" name="Training error may be misleading (e.g. face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训练误差可能会误导（例如面孔）</a:t>
            </a:r>
            <a:endParaRPr dirty="0"/>
          </a:p>
        </p:txBody>
      </p:sp>
      <p:sp>
        <p:nvSpPr>
          <p:cNvPr id="463" name="Test on weird prof"/>
          <p:cNvSpPr/>
          <p:nvPr/>
        </p:nvSpPr>
        <p:spPr>
          <a:xfrm>
            <a:off x="5965407" y="4266020"/>
            <a:ext cx="3345288" cy="1010985"/>
          </a:xfrm>
          <a:prstGeom prst="wedgeEllipseCallout">
            <a:avLst>
              <a:gd name="adj1" fmla="val -18642"/>
              <a:gd name="adj2" fmla="val -78512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在奇怪的教授图片上测试</a:t>
            </a:r>
            <a:endParaRPr dirty="0"/>
          </a:p>
        </p:txBody>
      </p:sp>
      <p:sp>
        <p:nvSpPr>
          <p:cNvPr id="464" name="Train on IMDB"/>
          <p:cNvSpPr/>
          <p:nvPr/>
        </p:nvSpPr>
        <p:spPr>
          <a:xfrm>
            <a:off x="2188564" y="4139408"/>
            <a:ext cx="3088903" cy="913320"/>
          </a:xfrm>
          <a:prstGeom prst="wedgeEllipseCallout">
            <a:avLst>
              <a:gd name="adj1" fmla="val -40011"/>
              <a:gd name="adj2" fmla="val -80451"/>
            </a:avLst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在</a:t>
            </a:r>
            <a:r>
              <a:rPr dirty="0"/>
              <a:t>IMDB</a:t>
            </a:r>
            <a:r>
              <a:rPr lang="ja-JP" altLang="en-US"/>
              <a:t>上训练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5" name="Equation"/>
              <p:cNvSpPr txBox="1"/>
              <p:nvPr/>
            </p:nvSpPr>
            <p:spPr>
              <a:xfrm>
                <a:off x="3913594" y="2248731"/>
                <a:ext cx="1021639" cy="646038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9100"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≫</m:t>
                      </m:r>
                    </m:oMath>
                  </m:oMathPara>
                </a14:m>
                <a:endParaRPr sz="9100">
                  <a:solidFill>
                    <a:srgbClr val="474746"/>
                  </a:solidFill>
                </a:endParaRPr>
              </a:p>
            </p:txBody>
          </p:sp>
        </mc:Choice>
        <mc:Fallback xmlns="">
          <p:sp>
            <p:nvSpPr>
              <p:cNvPr id="465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3594" y="2248731"/>
                <a:ext cx="1021639" cy="646038"/>
              </a:xfrm>
              <a:prstGeom prst="rect">
                <a:avLst/>
              </a:prstGeom>
              <a:blipFill>
                <a:blip r:embed="rId4"/>
                <a:stretch>
                  <a:fillRect l="-34146" r="-35366" b="-128846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Rectangle"/>
          <p:cNvSpPr/>
          <p:nvPr/>
        </p:nvSpPr>
        <p:spPr>
          <a:xfrm>
            <a:off x="1874475" y="3265178"/>
            <a:ext cx="2965206" cy="1042980"/>
          </a:xfrm>
          <a:prstGeom prst="rect">
            <a:avLst/>
          </a:prstGeom>
          <a:solidFill>
            <a:schemeClr val="accent3">
              <a:satOff val="-37096"/>
              <a:lumOff val="15882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8" name="No Protection against Bias Theor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没有对偏差的预防</a:t>
            </a:r>
            <a:endParaRPr dirty="0"/>
          </a:p>
        </p:txBody>
      </p:sp>
      <p:sp>
        <p:nvSpPr>
          <p:cNvPr id="469" name="Estimator performs better (or worse) on some data…"/>
          <p:cNvSpPr txBox="1">
            <a:spLocks noGrp="1"/>
          </p:cNvSpPr>
          <p:nvPr>
            <p:ph type="body" sz="quarter" idx="1"/>
          </p:nvPr>
        </p:nvSpPr>
        <p:spPr>
          <a:xfrm>
            <a:off x="340592" y="1009331"/>
            <a:ext cx="8205304" cy="1071338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估算器对某些数据执行得更好（或更差）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我们总能找到更糟糕的分布</a:t>
            </a:r>
            <a:r>
              <a:rPr lang="zh-CN" altLang="en-US" dirty="0"/>
              <a:t> </a:t>
            </a:r>
            <a:r>
              <a:rPr lang="en-US" dirty="0"/>
              <a:t>q</a:t>
            </a:r>
            <a:endParaRPr dirty="0"/>
          </a:p>
        </p:txBody>
      </p:sp>
      <p:sp>
        <p:nvSpPr>
          <p:cNvPr id="470" name="Line"/>
          <p:cNvSpPr/>
          <p:nvPr/>
        </p:nvSpPr>
        <p:spPr>
          <a:xfrm>
            <a:off x="1545782" y="4311848"/>
            <a:ext cx="6409139" cy="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1" name="Line"/>
          <p:cNvSpPr/>
          <p:nvPr/>
        </p:nvSpPr>
        <p:spPr>
          <a:xfrm>
            <a:off x="1240576" y="3477240"/>
            <a:ext cx="6409139" cy="1"/>
          </a:xfrm>
          <a:prstGeom prst="line">
            <a:avLst/>
          </a:prstGeom>
          <a:ln w="25400">
            <a:solidFill>
              <a:srgbClr val="0000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2" name="Rectangle"/>
          <p:cNvSpPr/>
          <p:nvPr/>
        </p:nvSpPr>
        <p:spPr>
          <a:xfrm>
            <a:off x="4854922" y="4211637"/>
            <a:ext cx="1742620" cy="96521"/>
          </a:xfrm>
          <a:prstGeom prst="rect">
            <a:avLst/>
          </a:prstGeom>
          <a:solidFill>
            <a:schemeClr val="accent4">
              <a:satOff val="-4405"/>
              <a:lumOff val="1299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3" name="Line"/>
          <p:cNvSpPr/>
          <p:nvPr/>
        </p:nvSpPr>
        <p:spPr>
          <a:xfrm flipV="1">
            <a:off x="1545782" y="2633624"/>
            <a:ext cx="1" cy="168723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4" name="loss"/>
          <p:cNvSpPr/>
          <p:nvPr/>
        </p:nvSpPr>
        <p:spPr>
          <a:xfrm>
            <a:off x="173949" y="2191100"/>
            <a:ext cx="1238377" cy="651560"/>
          </a:xfrm>
          <a:prstGeom prst="wedgeEllipseCallout">
            <a:avLst>
              <a:gd name="adj1" fmla="val 60804"/>
              <a:gd name="adj2" fmla="val 97125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损失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5" name="Equation"/>
              <p:cNvSpPr txBox="1"/>
              <p:nvPr/>
            </p:nvSpPr>
            <p:spPr>
              <a:xfrm>
                <a:off x="7755459" y="3380619"/>
                <a:ext cx="157583" cy="193244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sz="2400">
                  <a:solidFill>
                    <a:srgbClr val="474746"/>
                  </a:solidFill>
                </a:endParaRPr>
              </a:p>
            </p:txBody>
          </p:sp>
        </mc:Choice>
        <mc:Fallback xmlns="">
          <p:sp>
            <p:nvSpPr>
              <p:cNvPr id="475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459" y="3380619"/>
                <a:ext cx="157583" cy="193244"/>
              </a:xfrm>
              <a:prstGeom prst="rect">
                <a:avLst/>
              </a:prstGeom>
              <a:blipFill>
                <a:blip r:embed="rId2"/>
                <a:stretch>
                  <a:fillRect l="-61538" r="-69231" b="-131250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6" name="Equation"/>
              <p:cNvSpPr txBox="1"/>
              <p:nvPr/>
            </p:nvSpPr>
            <p:spPr>
              <a:xfrm>
                <a:off x="3034837" y="2978002"/>
                <a:ext cx="644483" cy="229515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sz="2400"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sz="2400"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sz="2400">
                  <a:solidFill>
                    <a:srgbClr val="474746"/>
                  </a:solidFill>
                </a:endParaRPr>
              </a:p>
            </p:txBody>
          </p:sp>
        </mc:Choice>
        <mc:Fallback xmlns="">
          <p:sp>
            <p:nvSpPr>
              <p:cNvPr id="476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4837" y="2978002"/>
                <a:ext cx="644483" cy="229515"/>
              </a:xfrm>
              <a:prstGeom prst="rect">
                <a:avLst/>
              </a:prstGeom>
              <a:blipFill>
                <a:blip r:embed="rId3"/>
                <a:stretch>
                  <a:fillRect l="-15385" r="-15385" b="-85000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7" name="Equation"/>
              <p:cNvSpPr txBox="1"/>
              <p:nvPr/>
            </p:nvSpPr>
            <p:spPr>
              <a:xfrm>
                <a:off x="5657195" y="3937257"/>
                <a:ext cx="138075" cy="210618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sz="2400">
                  <a:solidFill>
                    <a:srgbClr val="474746"/>
                  </a:solidFill>
                </a:endParaRPr>
              </a:p>
            </p:txBody>
          </p:sp>
        </mc:Choice>
        <mc:Fallback xmlns="">
          <p:sp>
            <p:nvSpPr>
              <p:cNvPr id="477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7195" y="3937257"/>
                <a:ext cx="138075" cy="210618"/>
              </a:xfrm>
              <a:prstGeom prst="rect">
                <a:avLst/>
              </a:prstGeom>
              <a:blipFill>
                <a:blip r:embed="rId4"/>
                <a:stretch>
                  <a:fillRect l="-58333" r="-91667" b="-77778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8" name="probability mass"/>
          <p:cNvSpPr txBox="1"/>
          <p:nvPr/>
        </p:nvSpPr>
        <p:spPr>
          <a:xfrm>
            <a:off x="4396409" y="4481073"/>
            <a:ext cx="707884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rPr lang="ja-JP" altLang="en-US"/>
              <a:t>概率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9" name="Equation"/>
              <p:cNvSpPr txBox="1"/>
              <p:nvPr/>
            </p:nvSpPr>
            <p:spPr>
              <a:xfrm>
                <a:off x="1522578" y="2080669"/>
                <a:ext cx="7288198" cy="622863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squar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𝐄</m:t>
                          </m:r>
                        </m:e>
                        <m:sub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𝐄</m:t>
                          </m:r>
                        </m:e>
                        <m:sub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))]≥</m:t>
                      </m:r>
                      <m:f>
                        <m:fPr>
                          <m:ctrlP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Var</m:t>
                              </m:r>
                            </m:e>
                            <m:sub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</m:sSub>
                          <m:sSub>
                            <m:sSubPr>
                              <m:ctrlP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𝐄</m:t>
                              </m:r>
                            </m:e>
                            <m:sub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)]</m:t>
                          </m:r>
                        </m:num>
                        <m:den>
                          <m:sSub>
                            <m:sSubPr>
                              <m:ctrlP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𝐄</m:t>
                              </m:r>
                            </m:e>
                            <m:sub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</m:sSub>
                          <m:sSub>
                            <m:sSubPr>
                              <m:ctrlP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𝐄</m:t>
                              </m:r>
                            </m:e>
                            <m:sub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i="1">
                                  <a:solidFill>
                                    <a:srgbClr val="474746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))]</m:t>
                          </m:r>
                        </m:den>
                      </m:f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𝐄</m:t>
                          </m:r>
                        </m:e>
                        <m:sub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𝐄</m:t>
                          </m:r>
                        </m:e>
                        <m:sub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i="1">
                              <a:solidFill>
                                <a:srgbClr val="47474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i="1">
                          <a:solidFill>
                            <a:srgbClr val="474746"/>
                          </a:solidFill>
                          <a:latin typeface="Cambria Math" panose="02040503050406030204" pitchFamily="18" charset="0"/>
                        </a:rPr>
                        <m:t>))]</m:t>
                      </m:r>
                    </m:oMath>
                  </m:oMathPara>
                </a14:m>
                <a:endParaRPr dirty="0">
                  <a:solidFill>
                    <a:srgbClr val="474746"/>
                  </a:solidFill>
                </a:endParaRPr>
              </a:p>
            </p:txBody>
          </p:sp>
        </mc:Choice>
        <mc:Fallback xmlns="">
          <p:sp>
            <p:nvSpPr>
              <p:cNvPr id="479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2578" y="2080669"/>
                <a:ext cx="7288198" cy="622863"/>
              </a:xfrm>
              <a:prstGeom prst="rect">
                <a:avLst/>
              </a:prstGeom>
              <a:blipFill>
                <a:blip r:embed="rId5"/>
                <a:stretch>
                  <a:fillRect t="-4000" b="-10000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TL;DR Testing where we have insufficient amounts of training data may yield strange results."/>
          <p:cNvSpPr txBox="1">
            <a:spLocks noGrp="1"/>
          </p:cNvSpPr>
          <p:nvPr>
            <p:ph type="title"/>
          </p:nvPr>
        </p:nvSpPr>
        <p:spPr>
          <a:xfrm>
            <a:off x="685800" y="1439250"/>
            <a:ext cx="7772400" cy="22650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/>
              <a:t>TL; DR</a:t>
            </a:r>
            <a:br>
              <a:rPr lang="en-US" dirty="0"/>
            </a:br>
            <a:r>
              <a:rPr lang="ja-JP" altLang="en-US"/>
              <a:t>在我们没有足够数量的训练数据时测试</a:t>
            </a:r>
            <a:r>
              <a:rPr lang="zh-CN" altLang="en-US" dirty="0"/>
              <a:t>，</a:t>
            </a:r>
            <a:r>
              <a:rPr lang="ja-JP" altLang="en-US"/>
              <a:t>可能会产生奇怪的结果。</a:t>
            </a:r>
            <a:endParaRPr dirty="0"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072" y="-802648"/>
            <a:ext cx="12386433" cy="9280277"/>
          </a:xfrm>
          <a:prstGeom prst="rect">
            <a:avLst/>
          </a:prstGeom>
          <a:ln w="12700">
            <a:miter lim="400000"/>
          </a:ln>
        </p:spPr>
      </p:pic>
      <p:sp>
        <p:nvSpPr>
          <p:cNvPr id="520" name="covariate"/>
          <p:cNvSpPr txBox="1"/>
          <p:nvPr/>
        </p:nvSpPr>
        <p:spPr>
          <a:xfrm>
            <a:off x="2882023" y="3958519"/>
            <a:ext cx="2216942" cy="671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100">
                <a:solidFill>
                  <a:srgbClr val="EAE3C7"/>
                </a:solidFill>
              </a:defRPr>
            </a:lvl1pPr>
          </a:lstStyle>
          <a:p>
            <a:r>
              <a:t>covariate</a:t>
            </a:r>
          </a:p>
        </p:txBody>
      </p:sp>
      <p:pic>
        <p:nvPicPr>
          <p:cNvPr id="52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769" y="3689485"/>
            <a:ext cx="1943101" cy="1028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22" name="Image" descr="Image"/>
          <p:cNvPicPr>
            <a:picLocks noChangeAspect="1"/>
          </p:cNvPicPr>
          <p:nvPr/>
        </p:nvPicPr>
        <p:blipFill>
          <a:blip r:embed="rId4"/>
          <a:srcRect r="13731"/>
          <a:stretch>
            <a:fillRect/>
          </a:stretch>
        </p:blipFill>
        <p:spPr>
          <a:xfrm>
            <a:off x="5118208" y="3837491"/>
            <a:ext cx="1259952" cy="1028701"/>
          </a:xfrm>
          <a:prstGeom prst="rect">
            <a:avLst/>
          </a:prstGeom>
          <a:ln w="12700">
            <a:miter lim="400000"/>
          </a:ln>
        </p:spPr>
      </p:pic>
      <p:sp>
        <p:nvSpPr>
          <p:cNvPr id="523" name="correction"/>
          <p:cNvSpPr txBox="1"/>
          <p:nvPr/>
        </p:nvSpPr>
        <p:spPr>
          <a:xfrm>
            <a:off x="6423923" y="3958519"/>
            <a:ext cx="2390339" cy="671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100">
                <a:solidFill>
                  <a:srgbClr val="EAE3C7"/>
                </a:solidFill>
              </a:defRPr>
            </a:lvl1pPr>
          </a:lstStyle>
          <a:p>
            <a:r>
              <a:t>correction</a:t>
            </a:r>
          </a:p>
        </p:txBody>
      </p:sp>
      <p:sp>
        <p:nvSpPr>
          <p:cNvPr id="7" name="Covariate shift correction">
            <a:extLst>
              <a:ext uri="{FF2B5EF4-FFF2-40B4-BE49-F238E27FC236}">
                <a16:creationId xmlns:a16="http://schemas.microsoft.com/office/drawing/2014/main" id="{197A9FC9-A901-6E44-B508-58FE012CDC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06875" y="3157231"/>
            <a:ext cx="5130220" cy="54574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ja-JP" altLang="en-US" sz="5400">
                <a:solidFill>
                  <a:schemeClr val="accent1">
                    <a:lumMod val="20000"/>
                    <a:lumOff val="80000"/>
                  </a:schemeClr>
                </a:solidFill>
              </a:rPr>
              <a:t>协变量偏移校正</a:t>
            </a:r>
            <a:endParaRPr sz="5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Covariate shift corre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协变量偏移校正</a:t>
            </a:r>
            <a:endParaRPr dirty="0"/>
          </a:p>
        </p:txBody>
      </p:sp>
      <p:sp>
        <p:nvSpPr>
          <p:cNvPr id="526" name="Propensity scor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偏移计算</a:t>
            </a: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ja-JP" altLang="en-US"/>
          </a:p>
          <a:p>
            <a:pPr marL="240631" indent="-240631">
              <a:buSzPct val="100000"/>
              <a:buChar char="•"/>
            </a:pPr>
            <a:r>
              <a:rPr lang="ja-JP" altLang="en-US"/>
              <a:t>需要找到密度比，但我们没有任何一个。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关键思想：在</a:t>
            </a:r>
            <a:r>
              <a:rPr lang="en-US" dirty="0"/>
              <a:t>p</a:t>
            </a:r>
            <a:r>
              <a:rPr lang="ja-JP" altLang="en-US"/>
              <a:t>和</a:t>
            </a:r>
            <a:r>
              <a:rPr lang="en-US" dirty="0"/>
              <a:t>q</a:t>
            </a:r>
            <a:r>
              <a:rPr lang="ja-JP" altLang="en-US"/>
              <a:t>之间训练分类器</a:t>
            </a:r>
            <a:endParaRPr dirty="0"/>
          </a:p>
        </p:txBody>
      </p:sp>
      <p:pic>
        <p:nvPicPr>
          <p:cNvPr id="52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68896"/>
            <a:ext cx="7772400" cy="1219201"/>
          </a:xfrm>
          <a:prstGeom prst="rect">
            <a:avLst/>
          </a:prstGeom>
          <a:ln w="12700">
            <a:miter lim="400000"/>
          </a:ln>
        </p:spPr>
      </p:pic>
      <p:sp>
        <p:nvSpPr>
          <p:cNvPr id="528" name="Arrow"/>
          <p:cNvSpPr/>
          <p:nvPr/>
        </p:nvSpPr>
        <p:spPr>
          <a:xfrm rot="5400000" flipH="1">
            <a:off x="7131253" y="2165855"/>
            <a:ext cx="520294" cy="520295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9" name="Equation"/>
              <p:cNvSpPr txBox="1"/>
              <p:nvPr/>
            </p:nvSpPr>
            <p:spPr>
              <a:xfrm>
                <a:off x="2107686" y="4055054"/>
                <a:ext cx="4663510" cy="649835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,1)+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,−1)</m:t>
                          </m:r>
                        </m:e>
                      </m:d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529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7686" y="4055054"/>
                <a:ext cx="4663510" cy="649835"/>
              </a:xfrm>
              <a:prstGeom prst="rect">
                <a:avLst/>
              </a:prstGeom>
              <a:blipFill>
                <a:blip r:embed="rId3"/>
                <a:stretch>
                  <a:fillRect l="-1359" r="-13315" b="-21154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A1FE5-99CC-5549-A724-4C722119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协变量偏移校正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AF888-D0B5-7D4F-8A95-BC2D639D5D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条件类概率</a:t>
            </a: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逻辑回归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9F6FD4-390D-E244-B462-E0A542D23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882" y="1648814"/>
            <a:ext cx="8128000" cy="736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E512A0-145F-7544-9C37-3559689E4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882" y="3134610"/>
            <a:ext cx="4920233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16945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A1FE5-99CC-5549-A724-4C722119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协变量偏移校正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AF888-D0B5-7D4F-8A95-BC2D639D5D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训练和测试数据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拆分是二进制分类问题（分别为训练和测试标记</a:t>
            </a:r>
            <a:r>
              <a:rPr lang="en-US" altLang="ja-JP" dirty="0"/>
              <a:t>-1</a:t>
            </a:r>
            <a:r>
              <a:rPr lang="ja-JP" altLang="en-US"/>
              <a:t>和</a:t>
            </a:r>
            <a:r>
              <a:rPr lang="en-US" altLang="ja-JP" dirty="0"/>
              <a:t>1</a:t>
            </a:r>
            <a:r>
              <a:rPr lang="ja-JP" altLang="en-US"/>
              <a:t>）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用逻辑回归训练得到</a:t>
            </a:r>
            <a:r>
              <a:rPr lang="zh-CN" altLang="en-US" dirty="0"/>
              <a:t> </a:t>
            </a:r>
            <a:r>
              <a:rPr lang="en-US" dirty="0"/>
              <a:t>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使用二进制分类器输出来重新加权数据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解决原始问题，但加权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BE6BFE-F9B0-D34C-AD81-111675826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038" y="3359462"/>
            <a:ext cx="64897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474189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Label shif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标签偏移</a:t>
            </a:r>
            <a:endParaRPr dirty="0"/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Training 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训练集</a:t>
            </a:r>
            <a:endParaRPr dirty="0"/>
          </a:p>
        </p:txBody>
      </p:sp>
      <p:pic>
        <p:nvPicPr>
          <p:cNvPr id="54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50" y="2400300"/>
            <a:ext cx="1524000" cy="1102591"/>
          </a:xfrm>
          <a:prstGeom prst="rect">
            <a:avLst/>
          </a:prstGeom>
          <a:ln w="12700">
            <a:miter lim="400000"/>
          </a:ln>
        </p:spPr>
      </p:pic>
      <p:pic>
        <p:nvPicPr>
          <p:cNvPr id="54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5750" y="895739"/>
            <a:ext cx="1524000" cy="1014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54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6700" y="1422400"/>
            <a:ext cx="1524000" cy="167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547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1050" y="2084190"/>
            <a:ext cx="1524000" cy="1014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548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270250"/>
            <a:ext cx="1524000" cy="128665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9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40100" y="834246"/>
            <a:ext cx="1524000" cy="1137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550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4500" y="3956050"/>
            <a:ext cx="1524000" cy="91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51" name="Image" descr="Imag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6800" y="666750"/>
            <a:ext cx="1524000" cy="1137139"/>
          </a:xfrm>
          <a:prstGeom prst="rect">
            <a:avLst/>
          </a:prstGeom>
          <a:ln w="12700">
            <a:miter lim="400000"/>
          </a:ln>
        </p:spPr>
      </p:pic>
      <p:sp>
        <p:nvSpPr>
          <p:cNvPr id="552" name="Line"/>
          <p:cNvSpPr/>
          <p:nvPr/>
        </p:nvSpPr>
        <p:spPr>
          <a:xfrm flipV="1">
            <a:off x="5165072" y="360105"/>
            <a:ext cx="274356" cy="446232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2" grpId="1" animBg="1" advAuto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Test 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测试集</a:t>
            </a:r>
            <a:endParaRPr dirty="0"/>
          </a:p>
        </p:txBody>
      </p:sp>
      <p:pic>
        <p:nvPicPr>
          <p:cNvPr id="55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50" y="2400300"/>
            <a:ext cx="1524000" cy="1102591"/>
          </a:xfrm>
          <a:prstGeom prst="rect">
            <a:avLst/>
          </a:prstGeom>
          <a:ln w="12700">
            <a:miter lim="400000"/>
          </a:ln>
        </p:spPr>
      </p:pic>
      <p:pic>
        <p:nvPicPr>
          <p:cNvPr id="55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5750" y="895739"/>
            <a:ext cx="1524000" cy="1014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55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6700" y="1422400"/>
            <a:ext cx="1524000" cy="167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558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1050" y="2084190"/>
            <a:ext cx="1524000" cy="1014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559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270250"/>
            <a:ext cx="1524000" cy="1286656"/>
          </a:xfrm>
          <a:prstGeom prst="rect">
            <a:avLst/>
          </a:prstGeom>
          <a:ln w="12700">
            <a:miter lim="400000"/>
          </a:ln>
        </p:spPr>
      </p:pic>
      <p:pic>
        <p:nvPicPr>
          <p:cNvPr id="560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4500" y="3956050"/>
            <a:ext cx="1524000" cy="91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61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6800" y="666750"/>
            <a:ext cx="1524000" cy="1137139"/>
          </a:xfrm>
          <a:prstGeom prst="rect">
            <a:avLst/>
          </a:prstGeom>
          <a:ln w="12700">
            <a:miter lim="400000"/>
          </a:ln>
        </p:spPr>
      </p:pic>
      <p:sp>
        <p:nvSpPr>
          <p:cNvPr id="562" name="Line"/>
          <p:cNvSpPr/>
          <p:nvPr/>
        </p:nvSpPr>
        <p:spPr>
          <a:xfrm flipV="1">
            <a:off x="5165072" y="360105"/>
            <a:ext cx="274356" cy="446232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563" name="Image" descr="Image"/>
          <p:cNvPicPr>
            <a:picLocks noChangeAspect="1"/>
          </p:cNvPicPr>
          <p:nvPr/>
        </p:nvPicPr>
        <p:blipFill>
          <a:blip r:embed="rId9"/>
          <a:srcRect l="21987" t="7687" r="8" b="8410"/>
          <a:stretch>
            <a:fillRect/>
          </a:stretch>
        </p:blipFill>
        <p:spPr>
          <a:xfrm>
            <a:off x="3033844" y="1951934"/>
            <a:ext cx="1188772" cy="12786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29" extrusionOk="0">
                <a:moveTo>
                  <a:pt x="6290" y="9"/>
                </a:moveTo>
                <a:cubicBezTo>
                  <a:pt x="6019" y="36"/>
                  <a:pt x="5900" y="120"/>
                  <a:pt x="5887" y="256"/>
                </a:cubicBezTo>
                <a:cubicBezTo>
                  <a:pt x="5875" y="384"/>
                  <a:pt x="5849" y="772"/>
                  <a:pt x="5829" y="1125"/>
                </a:cubicBezTo>
                <a:cubicBezTo>
                  <a:pt x="5794" y="1753"/>
                  <a:pt x="5759" y="1770"/>
                  <a:pt x="4432" y="1834"/>
                </a:cubicBezTo>
                <a:cubicBezTo>
                  <a:pt x="3290" y="1888"/>
                  <a:pt x="2991" y="1827"/>
                  <a:pt x="2530" y="1426"/>
                </a:cubicBezTo>
                <a:lnTo>
                  <a:pt x="1983" y="945"/>
                </a:lnTo>
                <a:lnTo>
                  <a:pt x="1947" y="2107"/>
                </a:lnTo>
                <a:cubicBezTo>
                  <a:pt x="1927" y="2745"/>
                  <a:pt x="1932" y="3470"/>
                  <a:pt x="1954" y="3718"/>
                </a:cubicBezTo>
                <a:cubicBezTo>
                  <a:pt x="2000" y="4245"/>
                  <a:pt x="1407" y="5390"/>
                  <a:pt x="1068" y="5429"/>
                </a:cubicBezTo>
                <a:cubicBezTo>
                  <a:pt x="939" y="5443"/>
                  <a:pt x="726" y="5467"/>
                  <a:pt x="600" y="5482"/>
                </a:cubicBezTo>
                <a:cubicBezTo>
                  <a:pt x="473" y="5497"/>
                  <a:pt x="369" y="5743"/>
                  <a:pt x="369" y="6030"/>
                </a:cubicBezTo>
                <a:cubicBezTo>
                  <a:pt x="369" y="6317"/>
                  <a:pt x="239" y="6632"/>
                  <a:pt x="81" y="6725"/>
                </a:cubicBezTo>
                <a:cubicBezTo>
                  <a:pt x="34" y="6753"/>
                  <a:pt x="8" y="6779"/>
                  <a:pt x="2" y="6805"/>
                </a:cubicBezTo>
                <a:cubicBezTo>
                  <a:pt x="-18" y="6883"/>
                  <a:pt x="143" y="6950"/>
                  <a:pt x="484" y="7006"/>
                </a:cubicBezTo>
                <a:cubicBezTo>
                  <a:pt x="865" y="7068"/>
                  <a:pt x="1176" y="7232"/>
                  <a:pt x="1176" y="7373"/>
                </a:cubicBezTo>
                <a:cubicBezTo>
                  <a:pt x="1176" y="7514"/>
                  <a:pt x="1374" y="7764"/>
                  <a:pt x="1615" y="7928"/>
                </a:cubicBezTo>
                <a:cubicBezTo>
                  <a:pt x="1857" y="8092"/>
                  <a:pt x="1979" y="8340"/>
                  <a:pt x="1889" y="8476"/>
                </a:cubicBezTo>
                <a:cubicBezTo>
                  <a:pt x="1687" y="8778"/>
                  <a:pt x="909" y="8794"/>
                  <a:pt x="715" y="8502"/>
                </a:cubicBezTo>
                <a:cubicBezTo>
                  <a:pt x="438" y="8087"/>
                  <a:pt x="139" y="8301"/>
                  <a:pt x="139" y="8910"/>
                </a:cubicBezTo>
                <a:cubicBezTo>
                  <a:pt x="139" y="9347"/>
                  <a:pt x="273" y="9559"/>
                  <a:pt x="600" y="9638"/>
                </a:cubicBezTo>
                <a:cubicBezTo>
                  <a:pt x="870" y="9704"/>
                  <a:pt x="1061" y="9925"/>
                  <a:pt x="1061" y="10180"/>
                </a:cubicBezTo>
                <a:cubicBezTo>
                  <a:pt x="1061" y="10419"/>
                  <a:pt x="1164" y="10675"/>
                  <a:pt x="1291" y="10748"/>
                </a:cubicBezTo>
                <a:cubicBezTo>
                  <a:pt x="1593" y="10921"/>
                  <a:pt x="1593" y="13361"/>
                  <a:pt x="1291" y="13534"/>
                </a:cubicBezTo>
                <a:cubicBezTo>
                  <a:pt x="992" y="13706"/>
                  <a:pt x="1153" y="14524"/>
                  <a:pt x="1615" y="15178"/>
                </a:cubicBezTo>
                <a:cubicBezTo>
                  <a:pt x="1995" y="15715"/>
                  <a:pt x="2178" y="17455"/>
                  <a:pt x="1896" y="17878"/>
                </a:cubicBezTo>
                <a:cubicBezTo>
                  <a:pt x="1806" y="18014"/>
                  <a:pt x="1553" y="18125"/>
                  <a:pt x="1342" y="18125"/>
                </a:cubicBezTo>
                <a:cubicBezTo>
                  <a:pt x="1054" y="18125"/>
                  <a:pt x="1130" y="18279"/>
                  <a:pt x="1644" y="18740"/>
                </a:cubicBezTo>
                <a:cubicBezTo>
                  <a:pt x="2021" y="19078"/>
                  <a:pt x="2558" y="19597"/>
                  <a:pt x="2840" y="19889"/>
                </a:cubicBezTo>
                <a:cubicBezTo>
                  <a:pt x="3486" y="20560"/>
                  <a:pt x="5706" y="21162"/>
                  <a:pt x="6881" y="20985"/>
                </a:cubicBezTo>
                <a:cubicBezTo>
                  <a:pt x="7568" y="20881"/>
                  <a:pt x="7774" y="20928"/>
                  <a:pt x="7897" y="21226"/>
                </a:cubicBezTo>
                <a:cubicBezTo>
                  <a:pt x="8033" y="21556"/>
                  <a:pt x="8285" y="21583"/>
                  <a:pt x="10144" y="21466"/>
                </a:cubicBezTo>
                <a:cubicBezTo>
                  <a:pt x="13961" y="21226"/>
                  <a:pt x="14375" y="21140"/>
                  <a:pt x="15007" y="20444"/>
                </a:cubicBezTo>
                <a:cubicBezTo>
                  <a:pt x="15642" y="19743"/>
                  <a:pt x="15693" y="19486"/>
                  <a:pt x="15360" y="18673"/>
                </a:cubicBezTo>
                <a:cubicBezTo>
                  <a:pt x="15191" y="18261"/>
                  <a:pt x="14974" y="18125"/>
                  <a:pt x="14481" y="18125"/>
                </a:cubicBezTo>
                <a:cubicBezTo>
                  <a:pt x="14075" y="18125"/>
                  <a:pt x="13611" y="17920"/>
                  <a:pt x="13271" y="17584"/>
                </a:cubicBezTo>
                <a:cubicBezTo>
                  <a:pt x="12905" y="17222"/>
                  <a:pt x="12528" y="17061"/>
                  <a:pt x="12140" y="17103"/>
                </a:cubicBezTo>
                <a:cubicBezTo>
                  <a:pt x="11583" y="17162"/>
                  <a:pt x="11549" y="17112"/>
                  <a:pt x="11549" y="16094"/>
                </a:cubicBezTo>
                <a:cubicBezTo>
                  <a:pt x="11549" y="15194"/>
                  <a:pt x="11613" y="15038"/>
                  <a:pt x="11952" y="15091"/>
                </a:cubicBezTo>
                <a:cubicBezTo>
                  <a:pt x="12386" y="15159"/>
                  <a:pt x="12505" y="14815"/>
                  <a:pt x="12125" y="14597"/>
                </a:cubicBezTo>
                <a:cubicBezTo>
                  <a:pt x="11764" y="14390"/>
                  <a:pt x="11867" y="13579"/>
                  <a:pt x="12320" y="13033"/>
                </a:cubicBezTo>
                <a:cubicBezTo>
                  <a:pt x="12652" y="12633"/>
                  <a:pt x="12974" y="12531"/>
                  <a:pt x="13984" y="12498"/>
                </a:cubicBezTo>
                <a:lnTo>
                  <a:pt x="15237" y="12452"/>
                </a:lnTo>
                <a:lnTo>
                  <a:pt x="15309" y="11657"/>
                </a:lnTo>
                <a:lnTo>
                  <a:pt x="15381" y="10855"/>
                </a:lnTo>
                <a:lnTo>
                  <a:pt x="14387" y="10835"/>
                </a:lnTo>
                <a:cubicBezTo>
                  <a:pt x="13841" y="10821"/>
                  <a:pt x="13304" y="10822"/>
                  <a:pt x="13191" y="10841"/>
                </a:cubicBezTo>
                <a:cubicBezTo>
                  <a:pt x="13078" y="10861"/>
                  <a:pt x="12612" y="10704"/>
                  <a:pt x="12154" y="10494"/>
                </a:cubicBezTo>
                <a:cubicBezTo>
                  <a:pt x="11697" y="10284"/>
                  <a:pt x="11131" y="10114"/>
                  <a:pt x="10894" y="10113"/>
                </a:cubicBezTo>
                <a:cubicBezTo>
                  <a:pt x="10656" y="10111"/>
                  <a:pt x="10304" y="9894"/>
                  <a:pt x="10116" y="9632"/>
                </a:cubicBezTo>
                <a:cubicBezTo>
                  <a:pt x="9793" y="9184"/>
                  <a:pt x="9813" y="9142"/>
                  <a:pt x="10396" y="8937"/>
                </a:cubicBezTo>
                <a:cubicBezTo>
                  <a:pt x="10738" y="8816"/>
                  <a:pt x="11109" y="8770"/>
                  <a:pt x="11225" y="8837"/>
                </a:cubicBezTo>
                <a:cubicBezTo>
                  <a:pt x="11346" y="8906"/>
                  <a:pt x="11434" y="8222"/>
                  <a:pt x="11434" y="7233"/>
                </a:cubicBezTo>
                <a:lnTo>
                  <a:pt x="11434" y="5509"/>
                </a:lnTo>
                <a:lnTo>
                  <a:pt x="10649" y="5509"/>
                </a:lnTo>
                <a:cubicBezTo>
                  <a:pt x="10006" y="5509"/>
                  <a:pt x="9798" y="5395"/>
                  <a:pt x="9525" y="4887"/>
                </a:cubicBezTo>
                <a:cubicBezTo>
                  <a:pt x="9284" y="4440"/>
                  <a:pt x="9259" y="4198"/>
                  <a:pt x="9438" y="4032"/>
                </a:cubicBezTo>
                <a:cubicBezTo>
                  <a:pt x="9617" y="3866"/>
                  <a:pt x="9608" y="3728"/>
                  <a:pt x="9410" y="3544"/>
                </a:cubicBezTo>
                <a:cubicBezTo>
                  <a:pt x="9075" y="3234"/>
                  <a:pt x="9036" y="1738"/>
                  <a:pt x="9359" y="1553"/>
                </a:cubicBezTo>
                <a:cubicBezTo>
                  <a:pt x="9632" y="1396"/>
                  <a:pt x="9677" y="377"/>
                  <a:pt x="9410" y="377"/>
                </a:cubicBezTo>
                <a:cubicBezTo>
                  <a:pt x="9308" y="377"/>
                  <a:pt x="9111" y="486"/>
                  <a:pt x="8970" y="617"/>
                </a:cubicBezTo>
                <a:cubicBezTo>
                  <a:pt x="8690" y="877"/>
                  <a:pt x="8128" y="675"/>
                  <a:pt x="8322" y="383"/>
                </a:cubicBezTo>
                <a:cubicBezTo>
                  <a:pt x="8388" y="284"/>
                  <a:pt x="8056" y="151"/>
                  <a:pt x="7580" y="89"/>
                </a:cubicBezTo>
                <a:cubicBezTo>
                  <a:pt x="6984" y="12"/>
                  <a:pt x="6562" y="-17"/>
                  <a:pt x="6290" y="9"/>
                </a:cubicBezTo>
                <a:close/>
                <a:moveTo>
                  <a:pt x="21295" y="20110"/>
                </a:moveTo>
                <a:cubicBezTo>
                  <a:pt x="21036" y="20194"/>
                  <a:pt x="20654" y="20516"/>
                  <a:pt x="20654" y="20718"/>
                </a:cubicBezTo>
                <a:cubicBezTo>
                  <a:pt x="20654" y="20821"/>
                  <a:pt x="20813" y="20905"/>
                  <a:pt x="21007" y="20905"/>
                </a:cubicBezTo>
                <a:cubicBezTo>
                  <a:pt x="21286" y="20905"/>
                  <a:pt x="21559" y="20589"/>
                  <a:pt x="21576" y="20337"/>
                </a:cubicBezTo>
                <a:cubicBezTo>
                  <a:pt x="21582" y="20253"/>
                  <a:pt x="21556" y="20171"/>
                  <a:pt x="21497" y="20116"/>
                </a:cubicBezTo>
                <a:cubicBezTo>
                  <a:pt x="21456" y="20078"/>
                  <a:pt x="21382" y="20082"/>
                  <a:pt x="21295" y="2011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564" name="Image" descr="Image"/>
          <p:cNvPicPr>
            <a:picLocks noChangeAspect="1"/>
          </p:cNvPicPr>
          <p:nvPr/>
        </p:nvPicPr>
        <p:blipFill>
          <a:blip r:embed="rId10"/>
          <a:srcRect t="11677" r="8" b="10182"/>
          <a:stretch>
            <a:fillRect/>
          </a:stretch>
        </p:blipFill>
        <p:spPr>
          <a:xfrm>
            <a:off x="614359" y="3152967"/>
            <a:ext cx="1295401" cy="1521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544" y="0"/>
                </a:moveTo>
                <a:lnTo>
                  <a:pt x="7571" y="321"/>
                </a:lnTo>
                <a:cubicBezTo>
                  <a:pt x="7585" y="498"/>
                  <a:pt x="7589" y="859"/>
                  <a:pt x="7577" y="1127"/>
                </a:cubicBezTo>
                <a:cubicBezTo>
                  <a:pt x="7560" y="1521"/>
                  <a:pt x="7510" y="1626"/>
                  <a:pt x="7319" y="1668"/>
                </a:cubicBezTo>
                <a:cubicBezTo>
                  <a:pt x="6999" y="1739"/>
                  <a:pt x="6968" y="2388"/>
                  <a:pt x="7286" y="2367"/>
                </a:cubicBezTo>
                <a:cubicBezTo>
                  <a:pt x="7452" y="2356"/>
                  <a:pt x="7491" y="2421"/>
                  <a:pt x="7465" y="2699"/>
                </a:cubicBezTo>
                <a:cubicBezTo>
                  <a:pt x="7428" y="3087"/>
                  <a:pt x="7125" y="3438"/>
                  <a:pt x="6922" y="3330"/>
                </a:cubicBezTo>
                <a:cubicBezTo>
                  <a:pt x="6850" y="3292"/>
                  <a:pt x="6536" y="3252"/>
                  <a:pt x="6227" y="3240"/>
                </a:cubicBezTo>
                <a:lnTo>
                  <a:pt x="5665" y="3218"/>
                </a:lnTo>
                <a:lnTo>
                  <a:pt x="5665" y="3623"/>
                </a:lnTo>
                <a:cubicBezTo>
                  <a:pt x="5665" y="3846"/>
                  <a:pt x="5754" y="4189"/>
                  <a:pt x="5863" y="4384"/>
                </a:cubicBezTo>
                <a:cubicBezTo>
                  <a:pt x="6050" y="4720"/>
                  <a:pt x="6070" y="4728"/>
                  <a:pt x="6161" y="4519"/>
                </a:cubicBezTo>
                <a:cubicBezTo>
                  <a:pt x="6214" y="4398"/>
                  <a:pt x="6307" y="4327"/>
                  <a:pt x="6373" y="4362"/>
                </a:cubicBezTo>
                <a:cubicBezTo>
                  <a:pt x="6527" y="4443"/>
                  <a:pt x="6526" y="4884"/>
                  <a:pt x="6373" y="4965"/>
                </a:cubicBezTo>
                <a:cubicBezTo>
                  <a:pt x="6308" y="4999"/>
                  <a:pt x="6254" y="5132"/>
                  <a:pt x="6254" y="5263"/>
                </a:cubicBezTo>
                <a:cubicBezTo>
                  <a:pt x="6254" y="5395"/>
                  <a:pt x="6145" y="5571"/>
                  <a:pt x="6009" y="5652"/>
                </a:cubicBezTo>
                <a:cubicBezTo>
                  <a:pt x="5797" y="5779"/>
                  <a:pt x="5764" y="5887"/>
                  <a:pt x="5797" y="6390"/>
                </a:cubicBezTo>
                <a:cubicBezTo>
                  <a:pt x="5818" y="6713"/>
                  <a:pt x="5808" y="7023"/>
                  <a:pt x="5771" y="7078"/>
                </a:cubicBezTo>
                <a:cubicBezTo>
                  <a:pt x="5733" y="7133"/>
                  <a:pt x="5712" y="7901"/>
                  <a:pt x="5724" y="8785"/>
                </a:cubicBezTo>
                <a:cubicBezTo>
                  <a:pt x="5736" y="9670"/>
                  <a:pt x="5716" y="10438"/>
                  <a:pt x="5678" y="10493"/>
                </a:cubicBezTo>
                <a:cubicBezTo>
                  <a:pt x="5515" y="10731"/>
                  <a:pt x="5359" y="11952"/>
                  <a:pt x="5479" y="12054"/>
                </a:cubicBezTo>
                <a:cubicBezTo>
                  <a:pt x="5564" y="12126"/>
                  <a:pt x="5523" y="12177"/>
                  <a:pt x="5340" y="12217"/>
                </a:cubicBezTo>
                <a:cubicBezTo>
                  <a:pt x="5087" y="12274"/>
                  <a:pt x="5055" y="12321"/>
                  <a:pt x="5029" y="12657"/>
                </a:cubicBezTo>
                <a:cubicBezTo>
                  <a:pt x="5023" y="12743"/>
                  <a:pt x="4878" y="12819"/>
                  <a:pt x="4692" y="12837"/>
                </a:cubicBezTo>
                <a:cubicBezTo>
                  <a:pt x="4442" y="12862"/>
                  <a:pt x="4368" y="12922"/>
                  <a:pt x="4368" y="13102"/>
                </a:cubicBezTo>
                <a:cubicBezTo>
                  <a:pt x="4368" y="13231"/>
                  <a:pt x="4459" y="13366"/>
                  <a:pt x="4566" y="13401"/>
                </a:cubicBezTo>
                <a:cubicBezTo>
                  <a:pt x="4737" y="13457"/>
                  <a:pt x="4725" y="13494"/>
                  <a:pt x="4480" y="13688"/>
                </a:cubicBezTo>
                <a:cubicBezTo>
                  <a:pt x="4326" y="13810"/>
                  <a:pt x="4109" y="13896"/>
                  <a:pt x="3997" y="13880"/>
                </a:cubicBezTo>
                <a:cubicBezTo>
                  <a:pt x="3845" y="13858"/>
                  <a:pt x="3787" y="13935"/>
                  <a:pt x="3759" y="14184"/>
                </a:cubicBezTo>
                <a:lnTo>
                  <a:pt x="3719" y="14516"/>
                </a:lnTo>
                <a:lnTo>
                  <a:pt x="2806" y="14494"/>
                </a:lnTo>
                <a:cubicBezTo>
                  <a:pt x="2105" y="14478"/>
                  <a:pt x="1886" y="14503"/>
                  <a:pt x="1886" y="14607"/>
                </a:cubicBezTo>
                <a:cubicBezTo>
                  <a:pt x="1886" y="14681"/>
                  <a:pt x="1973" y="14770"/>
                  <a:pt x="2078" y="14804"/>
                </a:cubicBezTo>
                <a:cubicBezTo>
                  <a:pt x="2229" y="14853"/>
                  <a:pt x="2146" y="14977"/>
                  <a:pt x="1668" y="15396"/>
                </a:cubicBezTo>
                <a:cubicBezTo>
                  <a:pt x="1144" y="15853"/>
                  <a:pt x="1076" y="15961"/>
                  <a:pt x="1118" y="16252"/>
                </a:cubicBezTo>
                <a:cubicBezTo>
                  <a:pt x="1145" y="16436"/>
                  <a:pt x="1231" y="16655"/>
                  <a:pt x="1310" y="16737"/>
                </a:cubicBezTo>
                <a:cubicBezTo>
                  <a:pt x="1426" y="16856"/>
                  <a:pt x="1403" y="16974"/>
                  <a:pt x="1191" y="17334"/>
                </a:cubicBezTo>
                <a:cubicBezTo>
                  <a:pt x="947" y="17751"/>
                  <a:pt x="894" y="17779"/>
                  <a:pt x="463" y="17779"/>
                </a:cubicBezTo>
                <a:lnTo>
                  <a:pt x="0" y="17779"/>
                </a:lnTo>
                <a:lnTo>
                  <a:pt x="0" y="18484"/>
                </a:lnTo>
                <a:lnTo>
                  <a:pt x="0" y="19188"/>
                </a:lnTo>
                <a:lnTo>
                  <a:pt x="404" y="19188"/>
                </a:lnTo>
                <a:cubicBezTo>
                  <a:pt x="788" y="19188"/>
                  <a:pt x="812" y="19167"/>
                  <a:pt x="847" y="18811"/>
                </a:cubicBezTo>
                <a:lnTo>
                  <a:pt x="887" y="18433"/>
                </a:lnTo>
                <a:lnTo>
                  <a:pt x="1767" y="18405"/>
                </a:lnTo>
                <a:cubicBezTo>
                  <a:pt x="2251" y="18388"/>
                  <a:pt x="2719" y="18325"/>
                  <a:pt x="2806" y="18264"/>
                </a:cubicBezTo>
                <a:cubicBezTo>
                  <a:pt x="2922" y="18182"/>
                  <a:pt x="2997" y="18184"/>
                  <a:pt x="3097" y="18270"/>
                </a:cubicBezTo>
                <a:cubicBezTo>
                  <a:pt x="3172" y="18334"/>
                  <a:pt x="3329" y="18382"/>
                  <a:pt x="3448" y="18382"/>
                </a:cubicBezTo>
                <a:cubicBezTo>
                  <a:pt x="3566" y="18382"/>
                  <a:pt x="4069" y="18743"/>
                  <a:pt x="4566" y="19182"/>
                </a:cubicBezTo>
                <a:cubicBezTo>
                  <a:pt x="5330" y="19858"/>
                  <a:pt x="5493" y="19956"/>
                  <a:pt x="5605" y="19825"/>
                </a:cubicBezTo>
                <a:cubicBezTo>
                  <a:pt x="5725" y="19686"/>
                  <a:pt x="5756" y="19687"/>
                  <a:pt x="5896" y="19831"/>
                </a:cubicBezTo>
                <a:cubicBezTo>
                  <a:pt x="5982" y="19918"/>
                  <a:pt x="6177" y="19994"/>
                  <a:pt x="6333" y="19994"/>
                </a:cubicBezTo>
                <a:cubicBezTo>
                  <a:pt x="6497" y="19994"/>
                  <a:pt x="6648" y="20067"/>
                  <a:pt x="6690" y="20169"/>
                </a:cubicBezTo>
                <a:cubicBezTo>
                  <a:pt x="6731" y="20265"/>
                  <a:pt x="6868" y="20443"/>
                  <a:pt x="6995" y="20563"/>
                </a:cubicBezTo>
                <a:cubicBezTo>
                  <a:pt x="7243" y="20798"/>
                  <a:pt x="7187" y="20997"/>
                  <a:pt x="6876" y="20997"/>
                </a:cubicBezTo>
                <a:cubicBezTo>
                  <a:pt x="6731" y="20997"/>
                  <a:pt x="6771" y="21073"/>
                  <a:pt x="7028" y="21301"/>
                </a:cubicBezTo>
                <a:cubicBezTo>
                  <a:pt x="7318" y="21559"/>
                  <a:pt x="7383" y="21577"/>
                  <a:pt x="7471" y="21442"/>
                </a:cubicBezTo>
                <a:cubicBezTo>
                  <a:pt x="7566" y="21299"/>
                  <a:pt x="7600" y="21300"/>
                  <a:pt x="7855" y="21442"/>
                </a:cubicBezTo>
                <a:cubicBezTo>
                  <a:pt x="8086" y="21571"/>
                  <a:pt x="8553" y="21600"/>
                  <a:pt x="10476" y="21600"/>
                </a:cubicBezTo>
                <a:cubicBezTo>
                  <a:pt x="12139" y="21600"/>
                  <a:pt x="12863" y="21567"/>
                  <a:pt x="12964" y="21482"/>
                </a:cubicBezTo>
                <a:cubicBezTo>
                  <a:pt x="13074" y="21388"/>
                  <a:pt x="13132" y="21388"/>
                  <a:pt x="13242" y="21482"/>
                </a:cubicBezTo>
                <a:cubicBezTo>
                  <a:pt x="13339" y="21565"/>
                  <a:pt x="13933" y="21600"/>
                  <a:pt x="15135" y="21600"/>
                </a:cubicBezTo>
                <a:lnTo>
                  <a:pt x="16882" y="21600"/>
                </a:lnTo>
                <a:lnTo>
                  <a:pt x="16882" y="21296"/>
                </a:lnTo>
                <a:cubicBezTo>
                  <a:pt x="16882" y="21058"/>
                  <a:pt x="16952" y="20967"/>
                  <a:pt x="17206" y="20879"/>
                </a:cubicBezTo>
                <a:cubicBezTo>
                  <a:pt x="17384" y="20817"/>
                  <a:pt x="17676" y="20776"/>
                  <a:pt x="17854" y="20789"/>
                </a:cubicBezTo>
                <a:cubicBezTo>
                  <a:pt x="18237" y="20815"/>
                  <a:pt x="18297" y="20574"/>
                  <a:pt x="17980" y="20276"/>
                </a:cubicBezTo>
                <a:cubicBezTo>
                  <a:pt x="17794" y="20100"/>
                  <a:pt x="17792" y="20075"/>
                  <a:pt x="17980" y="19915"/>
                </a:cubicBezTo>
                <a:cubicBezTo>
                  <a:pt x="18297" y="19645"/>
                  <a:pt x="18571" y="19864"/>
                  <a:pt x="18582" y="20394"/>
                </a:cubicBezTo>
                <a:cubicBezTo>
                  <a:pt x="18587" y="20635"/>
                  <a:pt x="18651" y="20847"/>
                  <a:pt x="18721" y="20867"/>
                </a:cubicBezTo>
                <a:cubicBezTo>
                  <a:pt x="18808" y="20892"/>
                  <a:pt x="18836" y="20527"/>
                  <a:pt x="18821" y="19718"/>
                </a:cubicBezTo>
                <a:cubicBezTo>
                  <a:pt x="18790" y="18128"/>
                  <a:pt x="18814" y="18219"/>
                  <a:pt x="18536" y="18433"/>
                </a:cubicBezTo>
                <a:cubicBezTo>
                  <a:pt x="18359" y="18569"/>
                  <a:pt x="18265" y="18585"/>
                  <a:pt x="18146" y="18501"/>
                </a:cubicBezTo>
                <a:cubicBezTo>
                  <a:pt x="18029" y="18418"/>
                  <a:pt x="17947" y="18416"/>
                  <a:pt x="17848" y="18501"/>
                </a:cubicBezTo>
                <a:cubicBezTo>
                  <a:pt x="17747" y="18587"/>
                  <a:pt x="17693" y="18576"/>
                  <a:pt x="17636" y="18450"/>
                </a:cubicBezTo>
                <a:cubicBezTo>
                  <a:pt x="17516" y="18183"/>
                  <a:pt x="17676" y="17982"/>
                  <a:pt x="18000" y="17982"/>
                </a:cubicBezTo>
                <a:cubicBezTo>
                  <a:pt x="18164" y="17982"/>
                  <a:pt x="18298" y="17936"/>
                  <a:pt x="18298" y="17881"/>
                </a:cubicBezTo>
                <a:cubicBezTo>
                  <a:pt x="18298" y="17746"/>
                  <a:pt x="17861" y="17750"/>
                  <a:pt x="17762" y="17886"/>
                </a:cubicBezTo>
                <a:cubicBezTo>
                  <a:pt x="17712" y="17955"/>
                  <a:pt x="17578" y="17911"/>
                  <a:pt x="17391" y="17762"/>
                </a:cubicBezTo>
                <a:cubicBezTo>
                  <a:pt x="17118" y="17545"/>
                  <a:pt x="17100" y="17486"/>
                  <a:pt x="17173" y="16878"/>
                </a:cubicBezTo>
                <a:cubicBezTo>
                  <a:pt x="17216" y="16518"/>
                  <a:pt x="17323" y="16175"/>
                  <a:pt x="17411" y="16117"/>
                </a:cubicBezTo>
                <a:cubicBezTo>
                  <a:pt x="17499" y="16058"/>
                  <a:pt x="17589" y="15843"/>
                  <a:pt x="17610" y="15638"/>
                </a:cubicBezTo>
                <a:cubicBezTo>
                  <a:pt x="17657" y="15171"/>
                  <a:pt x="17873" y="15147"/>
                  <a:pt x="17921" y="15604"/>
                </a:cubicBezTo>
                <a:cubicBezTo>
                  <a:pt x="17955" y="15928"/>
                  <a:pt x="17980" y="15942"/>
                  <a:pt x="18424" y="15942"/>
                </a:cubicBezTo>
                <a:lnTo>
                  <a:pt x="18887" y="15942"/>
                </a:lnTo>
                <a:lnTo>
                  <a:pt x="18887" y="14454"/>
                </a:lnTo>
                <a:lnTo>
                  <a:pt x="18887" y="12961"/>
                </a:lnTo>
                <a:lnTo>
                  <a:pt x="18563" y="12972"/>
                </a:lnTo>
                <a:cubicBezTo>
                  <a:pt x="18147" y="12986"/>
                  <a:pt x="17397" y="12894"/>
                  <a:pt x="17226" y="12803"/>
                </a:cubicBezTo>
                <a:cubicBezTo>
                  <a:pt x="17072" y="12722"/>
                  <a:pt x="17191" y="11359"/>
                  <a:pt x="17365" y="11203"/>
                </a:cubicBezTo>
                <a:cubicBezTo>
                  <a:pt x="17542" y="11044"/>
                  <a:pt x="17492" y="10544"/>
                  <a:pt x="17299" y="10544"/>
                </a:cubicBezTo>
                <a:cubicBezTo>
                  <a:pt x="17012" y="10544"/>
                  <a:pt x="16849" y="10142"/>
                  <a:pt x="16875" y="9495"/>
                </a:cubicBezTo>
                <a:cubicBezTo>
                  <a:pt x="16946" y="7709"/>
                  <a:pt x="17015" y="7278"/>
                  <a:pt x="17265" y="7050"/>
                </a:cubicBezTo>
                <a:cubicBezTo>
                  <a:pt x="17402" y="6925"/>
                  <a:pt x="17581" y="6824"/>
                  <a:pt x="17663" y="6824"/>
                </a:cubicBezTo>
                <a:cubicBezTo>
                  <a:pt x="17744" y="6824"/>
                  <a:pt x="17827" y="6723"/>
                  <a:pt x="17848" y="6599"/>
                </a:cubicBezTo>
                <a:cubicBezTo>
                  <a:pt x="17876" y="6431"/>
                  <a:pt x="17953" y="6379"/>
                  <a:pt x="18146" y="6402"/>
                </a:cubicBezTo>
                <a:cubicBezTo>
                  <a:pt x="18384" y="6430"/>
                  <a:pt x="18404" y="6385"/>
                  <a:pt x="18437" y="5849"/>
                </a:cubicBezTo>
                <a:cubicBezTo>
                  <a:pt x="18462" y="5429"/>
                  <a:pt x="18515" y="5271"/>
                  <a:pt x="18629" y="5292"/>
                </a:cubicBezTo>
                <a:cubicBezTo>
                  <a:pt x="18751" y="5313"/>
                  <a:pt x="18780" y="5138"/>
                  <a:pt x="18761" y="4491"/>
                </a:cubicBezTo>
                <a:cubicBezTo>
                  <a:pt x="18747" y="4034"/>
                  <a:pt x="18778" y="3446"/>
                  <a:pt x="18827" y="3184"/>
                </a:cubicBezTo>
                <a:cubicBezTo>
                  <a:pt x="18908" y="2756"/>
                  <a:pt x="18888" y="2687"/>
                  <a:pt x="18635" y="2508"/>
                </a:cubicBezTo>
                <a:cubicBezTo>
                  <a:pt x="18285" y="2259"/>
                  <a:pt x="17845" y="2242"/>
                  <a:pt x="17636" y="2474"/>
                </a:cubicBezTo>
                <a:cubicBezTo>
                  <a:pt x="17488" y="2638"/>
                  <a:pt x="17468" y="2640"/>
                  <a:pt x="17398" y="2429"/>
                </a:cubicBezTo>
                <a:cubicBezTo>
                  <a:pt x="17262" y="2019"/>
                  <a:pt x="17013" y="2164"/>
                  <a:pt x="16974" y="2677"/>
                </a:cubicBezTo>
                <a:lnTo>
                  <a:pt x="16941" y="3156"/>
                </a:lnTo>
                <a:lnTo>
                  <a:pt x="16471" y="3190"/>
                </a:lnTo>
                <a:cubicBezTo>
                  <a:pt x="16212" y="3208"/>
                  <a:pt x="15939" y="3265"/>
                  <a:pt x="15863" y="3319"/>
                </a:cubicBezTo>
                <a:cubicBezTo>
                  <a:pt x="15783" y="3376"/>
                  <a:pt x="15695" y="3377"/>
                  <a:pt x="15657" y="3325"/>
                </a:cubicBezTo>
                <a:cubicBezTo>
                  <a:pt x="15621" y="3275"/>
                  <a:pt x="15179" y="3231"/>
                  <a:pt x="14678" y="3223"/>
                </a:cubicBezTo>
                <a:cubicBezTo>
                  <a:pt x="13859" y="3210"/>
                  <a:pt x="13735" y="3181"/>
                  <a:pt x="13434" y="2936"/>
                </a:cubicBezTo>
                <a:cubicBezTo>
                  <a:pt x="13250" y="2786"/>
                  <a:pt x="13125" y="2605"/>
                  <a:pt x="13156" y="2536"/>
                </a:cubicBezTo>
                <a:cubicBezTo>
                  <a:pt x="13197" y="2444"/>
                  <a:pt x="12969" y="2400"/>
                  <a:pt x="12302" y="2378"/>
                </a:cubicBezTo>
                <a:cubicBezTo>
                  <a:pt x="11798" y="2362"/>
                  <a:pt x="11389" y="2304"/>
                  <a:pt x="11389" y="2248"/>
                </a:cubicBezTo>
                <a:cubicBezTo>
                  <a:pt x="11389" y="2193"/>
                  <a:pt x="11779" y="2135"/>
                  <a:pt x="12249" y="2119"/>
                </a:cubicBezTo>
                <a:cubicBezTo>
                  <a:pt x="13091" y="2090"/>
                  <a:pt x="13250" y="2023"/>
                  <a:pt x="12957" y="1820"/>
                </a:cubicBezTo>
                <a:cubicBezTo>
                  <a:pt x="12757" y="1681"/>
                  <a:pt x="10149" y="1578"/>
                  <a:pt x="9973" y="1702"/>
                </a:cubicBezTo>
                <a:cubicBezTo>
                  <a:pt x="9684" y="1906"/>
                  <a:pt x="9425" y="1459"/>
                  <a:pt x="9410" y="721"/>
                </a:cubicBezTo>
                <a:lnTo>
                  <a:pt x="9397" y="23"/>
                </a:lnTo>
                <a:lnTo>
                  <a:pt x="8471" y="11"/>
                </a:lnTo>
                <a:lnTo>
                  <a:pt x="7544" y="0"/>
                </a:lnTo>
                <a:close/>
                <a:moveTo>
                  <a:pt x="17292" y="1595"/>
                </a:moveTo>
                <a:cubicBezTo>
                  <a:pt x="17108" y="1595"/>
                  <a:pt x="17001" y="1653"/>
                  <a:pt x="17001" y="1747"/>
                </a:cubicBezTo>
                <a:cubicBezTo>
                  <a:pt x="17001" y="1841"/>
                  <a:pt x="17108" y="1899"/>
                  <a:pt x="17292" y="1899"/>
                </a:cubicBezTo>
                <a:cubicBezTo>
                  <a:pt x="17476" y="1899"/>
                  <a:pt x="17590" y="1841"/>
                  <a:pt x="17590" y="1747"/>
                </a:cubicBezTo>
                <a:cubicBezTo>
                  <a:pt x="17590" y="1653"/>
                  <a:pt x="17476" y="1595"/>
                  <a:pt x="17292" y="1595"/>
                </a:cubicBezTo>
                <a:close/>
                <a:moveTo>
                  <a:pt x="18854" y="5742"/>
                </a:moveTo>
                <a:cubicBezTo>
                  <a:pt x="18827" y="5590"/>
                  <a:pt x="18802" y="5691"/>
                  <a:pt x="18801" y="5968"/>
                </a:cubicBezTo>
                <a:cubicBezTo>
                  <a:pt x="18800" y="6244"/>
                  <a:pt x="18826" y="6373"/>
                  <a:pt x="18854" y="6250"/>
                </a:cubicBezTo>
                <a:cubicBezTo>
                  <a:pt x="18882" y="6126"/>
                  <a:pt x="18881" y="5895"/>
                  <a:pt x="18854" y="5742"/>
                </a:cubicBezTo>
                <a:close/>
                <a:moveTo>
                  <a:pt x="19357" y="8132"/>
                </a:moveTo>
                <a:cubicBezTo>
                  <a:pt x="19042" y="8132"/>
                  <a:pt x="19006" y="8162"/>
                  <a:pt x="19006" y="8430"/>
                </a:cubicBezTo>
                <a:cubicBezTo>
                  <a:pt x="19006" y="8698"/>
                  <a:pt x="19042" y="8735"/>
                  <a:pt x="19357" y="8735"/>
                </a:cubicBezTo>
                <a:cubicBezTo>
                  <a:pt x="19671" y="8735"/>
                  <a:pt x="19714" y="8698"/>
                  <a:pt x="19714" y="8430"/>
                </a:cubicBezTo>
                <a:cubicBezTo>
                  <a:pt x="19714" y="8162"/>
                  <a:pt x="19671" y="8132"/>
                  <a:pt x="19357" y="8132"/>
                </a:cubicBezTo>
                <a:close/>
                <a:moveTo>
                  <a:pt x="3898" y="12854"/>
                </a:moveTo>
                <a:cubicBezTo>
                  <a:pt x="3833" y="12854"/>
                  <a:pt x="3779" y="12993"/>
                  <a:pt x="3779" y="13158"/>
                </a:cubicBezTo>
                <a:cubicBezTo>
                  <a:pt x="3779" y="13324"/>
                  <a:pt x="3833" y="13457"/>
                  <a:pt x="3898" y="13457"/>
                </a:cubicBezTo>
                <a:cubicBezTo>
                  <a:pt x="3963" y="13457"/>
                  <a:pt x="4010" y="13324"/>
                  <a:pt x="4010" y="13158"/>
                </a:cubicBezTo>
                <a:cubicBezTo>
                  <a:pt x="4010" y="12993"/>
                  <a:pt x="3963" y="12854"/>
                  <a:pt x="3898" y="12854"/>
                </a:cubicBezTo>
                <a:close/>
                <a:moveTo>
                  <a:pt x="20892" y="17779"/>
                </a:moveTo>
                <a:lnTo>
                  <a:pt x="20892" y="18484"/>
                </a:lnTo>
                <a:lnTo>
                  <a:pt x="20892" y="19188"/>
                </a:lnTo>
                <a:lnTo>
                  <a:pt x="21249" y="19188"/>
                </a:lnTo>
                <a:lnTo>
                  <a:pt x="21600" y="19188"/>
                </a:lnTo>
                <a:lnTo>
                  <a:pt x="21600" y="18484"/>
                </a:lnTo>
                <a:lnTo>
                  <a:pt x="21600" y="17779"/>
                </a:lnTo>
                <a:lnTo>
                  <a:pt x="21249" y="17779"/>
                </a:lnTo>
                <a:lnTo>
                  <a:pt x="20892" y="17779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565" name="Image" descr="Image"/>
          <p:cNvPicPr>
            <a:picLocks noChangeAspect="1"/>
          </p:cNvPicPr>
          <p:nvPr/>
        </p:nvPicPr>
        <p:blipFill>
          <a:blip r:embed="rId11"/>
          <a:srcRect l="18333" r="22470" b="182"/>
          <a:stretch>
            <a:fillRect/>
          </a:stretch>
        </p:blipFill>
        <p:spPr>
          <a:xfrm>
            <a:off x="3879850" y="2463800"/>
            <a:ext cx="902157" cy="1521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600" extrusionOk="0">
                <a:moveTo>
                  <a:pt x="1575" y="0"/>
                </a:moveTo>
                <a:lnTo>
                  <a:pt x="1565" y="406"/>
                </a:lnTo>
                <a:cubicBezTo>
                  <a:pt x="1564" y="629"/>
                  <a:pt x="1466" y="1327"/>
                  <a:pt x="1348" y="1955"/>
                </a:cubicBezTo>
                <a:lnTo>
                  <a:pt x="1141" y="3094"/>
                </a:lnTo>
                <a:lnTo>
                  <a:pt x="2150" y="3037"/>
                </a:lnTo>
                <a:cubicBezTo>
                  <a:pt x="3136" y="2978"/>
                  <a:pt x="3170" y="2996"/>
                  <a:pt x="3263" y="3697"/>
                </a:cubicBezTo>
                <a:cubicBezTo>
                  <a:pt x="3315" y="4093"/>
                  <a:pt x="3485" y="4493"/>
                  <a:pt x="3640" y="4587"/>
                </a:cubicBezTo>
                <a:cubicBezTo>
                  <a:pt x="3795" y="4681"/>
                  <a:pt x="3923" y="5175"/>
                  <a:pt x="3923" y="5680"/>
                </a:cubicBezTo>
                <a:cubicBezTo>
                  <a:pt x="3923" y="6186"/>
                  <a:pt x="4080" y="6693"/>
                  <a:pt x="4272" y="6807"/>
                </a:cubicBezTo>
                <a:cubicBezTo>
                  <a:pt x="4536" y="6966"/>
                  <a:pt x="4534" y="7084"/>
                  <a:pt x="4253" y="7286"/>
                </a:cubicBezTo>
                <a:cubicBezTo>
                  <a:pt x="3936" y="7514"/>
                  <a:pt x="4073" y="7560"/>
                  <a:pt x="5186" y="7608"/>
                </a:cubicBezTo>
                <a:lnTo>
                  <a:pt x="6488" y="7664"/>
                </a:lnTo>
                <a:lnTo>
                  <a:pt x="6384" y="8746"/>
                </a:lnTo>
                <a:cubicBezTo>
                  <a:pt x="6327" y="9341"/>
                  <a:pt x="6157" y="9903"/>
                  <a:pt x="6007" y="9997"/>
                </a:cubicBezTo>
                <a:cubicBezTo>
                  <a:pt x="5857" y="10091"/>
                  <a:pt x="5733" y="10471"/>
                  <a:pt x="5733" y="10842"/>
                </a:cubicBezTo>
                <a:cubicBezTo>
                  <a:pt x="5733" y="11213"/>
                  <a:pt x="5593" y="11574"/>
                  <a:pt x="5422" y="11637"/>
                </a:cubicBezTo>
                <a:cubicBezTo>
                  <a:pt x="5089" y="11760"/>
                  <a:pt x="5309" y="12850"/>
                  <a:pt x="5780" y="13395"/>
                </a:cubicBezTo>
                <a:cubicBezTo>
                  <a:pt x="5978" y="13623"/>
                  <a:pt x="5934" y="13738"/>
                  <a:pt x="5611" y="13812"/>
                </a:cubicBezTo>
                <a:cubicBezTo>
                  <a:pt x="5254" y="13894"/>
                  <a:pt x="5181" y="14217"/>
                  <a:pt x="5243" y="15356"/>
                </a:cubicBezTo>
                <a:cubicBezTo>
                  <a:pt x="5288" y="16192"/>
                  <a:pt x="5186" y="16840"/>
                  <a:pt x="5007" y="16906"/>
                </a:cubicBezTo>
                <a:cubicBezTo>
                  <a:pt x="4838" y="16968"/>
                  <a:pt x="3912" y="17007"/>
                  <a:pt x="2951" y="16990"/>
                </a:cubicBezTo>
                <a:cubicBezTo>
                  <a:pt x="1314" y="16963"/>
                  <a:pt x="1207" y="16989"/>
                  <a:pt x="1207" y="17379"/>
                </a:cubicBezTo>
                <a:cubicBezTo>
                  <a:pt x="1207" y="17917"/>
                  <a:pt x="913" y="18082"/>
                  <a:pt x="405" y="17830"/>
                </a:cubicBezTo>
                <a:cubicBezTo>
                  <a:pt x="151" y="17704"/>
                  <a:pt x="0" y="17698"/>
                  <a:pt x="0" y="17813"/>
                </a:cubicBezTo>
                <a:cubicBezTo>
                  <a:pt x="0" y="17914"/>
                  <a:pt x="237" y="18050"/>
                  <a:pt x="528" y="18117"/>
                </a:cubicBezTo>
                <a:cubicBezTo>
                  <a:pt x="1026" y="18233"/>
                  <a:pt x="1029" y="18249"/>
                  <a:pt x="509" y="18478"/>
                </a:cubicBezTo>
                <a:cubicBezTo>
                  <a:pt x="153" y="18635"/>
                  <a:pt x="-7" y="18898"/>
                  <a:pt x="56" y="19216"/>
                </a:cubicBezTo>
                <a:cubicBezTo>
                  <a:pt x="136" y="19614"/>
                  <a:pt x="326" y="19721"/>
                  <a:pt x="1065" y="19769"/>
                </a:cubicBezTo>
                <a:cubicBezTo>
                  <a:pt x="1773" y="19814"/>
                  <a:pt x="2045" y="19734"/>
                  <a:pt x="2272" y="19425"/>
                </a:cubicBezTo>
                <a:cubicBezTo>
                  <a:pt x="2445" y="19190"/>
                  <a:pt x="2836" y="19022"/>
                  <a:pt x="3225" y="19019"/>
                </a:cubicBezTo>
                <a:cubicBezTo>
                  <a:pt x="3589" y="19016"/>
                  <a:pt x="3991" y="18955"/>
                  <a:pt x="4111" y="18884"/>
                </a:cubicBezTo>
                <a:cubicBezTo>
                  <a:pt x="4231" y="18812"/>
                  <a:pt x="4592" y="18896"/>
                  <a:pt x="4913" y="19070"/>
                </a:cubicBezTo>
                <a:cubicBezTo>
                  <a:pt x="5234" y="19244"/>
                  <a:pt x="5579" y="19365"/>
                  <a:pt x="5686" y="19340"/>
                </a:cubicBezTo>
                <a:cubicBezTo>
                  <a:pt x="5793" y="19315"/>
                  <a:pt x="5884" y="19435"/>
                  <a:pt x="5884" y="19605"/>
                </a:cubicBezTo>
                <a:cubicBezTo>
                  <a:pt x="5884" y="19799"/>
                  <a:pt x="5519" y="19973"/>
                  <a:pt x="4903" y="20078"/>
                </a:cubicBezTo>
                <a:cubicBezTo>
                  <a:pt x="4118" y="20213"/>
                  <a:pt x="3923" y="20343"/>
                  <a:pt x="3923" y="20721"/>
                </a:cubicBezTo>
                <a:cubicBezTo>
                  <a:pt x="3923" y="21031"/>
                  <a:pt x="4156" y="21260"/>
                  <a:pt x="4602" y="21391"/>
                </a:cubicBezTo>
                <a:cubicBezTo>
                  <a:pt x="4985" y="21505"/>
                  <a:pt x="8575" y="21571"/>
                  <a:pt x="14296" y="21600"/>
                </a:cubicBezTo>
                <a:cubicBezTo>
                  <a:pt x="16977" y="21570"/>
                  <a:pt x="18793" y="21526"/>
                  <a:pt x="18851" y="21470"/>
                </a:cubicBezTo>
                <a:cubicBezTo>
                  <a:pt x="18947" y="21378"/>
                  <a:pt x="18896" y="20978"/>
                  <a:pt x="18747" y="20580"/>
                </a:cubicBezTo>
                <a:cubicBezTo>
                  <a:pt x="18597" y="20182"/>
                  <a:pt x="18556" y="19809"/>
                  <a:pt x="18652" y="19752"/>
                </a:cubicBezTo>
                <a:cubicBezTo>
                  <a:pt x="18749" y="19694"/>
                  <a:pt x="18793" y="19273"/>
                  <a:pt x="18747" y="18822"/>
                </a:cubicBezTo>
                <a:cubicBezTo>
                  <a:pt x="18687" y="18245"/>
                  <a:pt x="18816" y="17902"/>
                  <a:pt x="19181" y="17661"/>
                </a:cubicBezTo>
                <a:cubicBezTo>
                  <a:pt x="19602" y="17383"/>
                  <a:pt x="19629" y="17267"/>
                  <a:pt x="19322" y="17047"/>
                </a:cubicBezTo>
                <a:cubicBezTo>
                  <a:pt x="19115" y="16897"/>
                  <a:pt x="19011" y="16666"/>
                  <a:pt x="19096" y="16534"/>
                </a:cubicBezTo>
                <a:cubicBezTo>
                  <a:pt x="19180" y="16402"/>
                  <a:pt x="19147" y="15956"/>
                  <a:pt x="19020" y="15542"/>
                </a:cubicBezTo>
                <a:cubicBezTo>
                  <a:pt x="18852" y="14991"/>
                  <a:pt x="18898" y="14734"/>
                  <a:pt x="19199" y="14584"/>
                </a:cubicBezTo>
                <a:cubicBezTo>
                  <a:pt x="19702" y="14335"/>
                  <a:pt x="19751" y="13868"/>
                  <a:pt x="19265" y="13930"/>
                </a:cubicBezTo>
                <a:cubicBezTo>
                  <a:pt x="19026" y="13961"/>
                  <a:pt x="18906" y="13567"/>
                  <a:pt x="18888" y="12685"/>
                </a:cubicBezTo>
                <a:cubicBezTo>
                  <a:pt x="18874" y="11974"/>
                  <a:pt x="18763" y="11331"/>
                  <a:pt x="18643" y="11259"/>
                </a:cubicBezTo>
                <a:cubicBezTo>
                  <a:pt x="18523" y="11188"/>
                  <a:pt x="18518" y="11043"/>
                  <a:pt x="18634" y="10932"/>
                </a:cubicBezTo>
                <a:cubicBezTo>
                  <a:pt x="18968" y="10613"/>
                  <a:pt x="18988" y="10265"/>
                  <a:pt x="18700" y="9811"/>
                </a:cubicBezTo>
                <a:cubicBezTo>
                  <a:pt x="18525" y="9536"/>
                  <a:pt x="18544" y="9348"/>
                  <a:pt x="18756" y="9270"/>
                </a:cubicBezTo>
                <a:cubicBezTo>
                  <a:pt x="18959" y="9195"/>
                  <a:pt x="19027" y="8735"/>
                  <a:pt x="18935" y="8047"/>
                </a:cubicBezTo>
                <a:cubicBezTo>
                  <a:pt x="18744" y="6616"/>
                  <a:pt x="19062" y="5125"/>
                  <a:pt x="19548" y="5184"/>
                </a:cubicBezTo>
                <a:cubicBezTo>
                  <a:pt x="19751" y="5209"/>
                  <a:pt x="19916" y="5110"/>
                  <a:pt x="19916" y="4965"/>
                </a:cubicBezTo>
                <a:cubicBezTo>
                  <a:pt x="19916" y="4671"/>
                  <a:pt x="20938" y="4274"/>
                  <a:pt x="21236" y="4452"/>
                </a:cubicBezTo>
                <a:cubicBezTo>
                  <a:pt x="21593" y="4665"/>
                  <a:pt x="21433" y="3420"/>
                  <a:pt x="21057" y="3060"/>
                </a:cubicBezTo>
                <a:cubicBezTo>
                  <a:pt x="20759" y="2775"/>
                  <a:pt x="20759" y="2635"/>
                  <a:pt x="21057" y="2350"/>
                </a:cubicBezTo>
                <a:cubicBezTo>
                  <a:pt x="21263" y="2153"/>
                  <a:pt x="21425" y="1544"/>
                  <a:pt x="21425" y="997"/>
                </a:cubicBezTo>
                <a:lnTo>
                  <a:pt x="21425" y="0"/>
                </a:lnTo>
                <a:lnTo>
                  <a:pt x="15569" y="0"/>
                </a:lnTo>
                <a:lnTo>
                  <a:pt x="7393" y="0"/>
                </a:lnTo>
                <a:lnTo>
                  <a:pt x="1575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566" name="Image" descr="Image"/>
          <p:cNvPicPr>
            <a:picLocks noChangeAspect="1"/>
          </p:cNvPicPr>
          <p:nvPr/>
        </p:nvPicPr>
        <p:blipFill>
          <a:blip r:embed="rId12"/>
          <a:srcRect l="18461" t="160" r="20322" b="80"/>
          <a:stretch>
            <a:fillRect/>
          </a:stretch>
        </p:blipFill>
        <p:spPr>
          <a:xfrm>
            <a:off x="635393" y="1254904"/>
            <a:ext cx="1253333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28" y="0"/>
                </a:moveTo>
                <a:cubicBezTo>
                  <a:pt x="13191" y="30"/>
                  <a:pt x="13167" y="77"/>
                  <a:pt x="13167" y="135"/>
                </a:cubicBezTo>
                <a:cubicBezTo>
                  <a:pt x="13167" y="227"/>
                  <a:pt x="13222" y="298"/>
                  <a:pt x="13297" y="298"/>
                </a:cubicBezTo>
                <a:cubicBezTo>
                  <a:pt x="13371" y="298"/>
                  <a:pt x="13433" y="227"/>
                  <a:pt x="13433" y="135"/>
                </a:cubicBezTo>
                <a:cubicBezTo>
                  <a:pt x="13433" y="75"/>
                  <a:pt x="13403" y="30"/>
                  <a:pt x="13365" y="0"/>
                </a:cubicBezTo>
                <a:lnTo>
                  <a:pt x="13228" y="0"/>
                </a:lnTo>
                <a:close/>
                <a:moveTo>
                  <a:pt x="15143" y="17"/>
                </a:moveTo>
                <a:cubicBezTo>
                  <a:pt x="14618" y="37"/>
                  <a:pt x="14310" y="58"/>
                  <a:pt x="14357" y="96"/>
                </a:cubicBezTo>
                <a:cubicBezTo>
                  <a:pt x="14592" y="289"/>
                  <a:pt x="14559" y="631"/>
                  <a:pt x="14295" y="714"/>
                </a:cubicBezTo>
                <a:cubicBezTo>
                  <a:pt x="14170" y="754"/>
                  <a:pt x="13946" y="883"/>
                  <a:pt x="13803" y="1001"/>
                </a:cubicBezTo>
                <a:cubicBezTo>
                  <a:pt x="13613" y="1158"/>
                  <a:pt x="13501" y="1181"/>
                  <a:pt x="13392" y="1091"/>
                </a:cubicBezTo>
                <a:cubicBezTo>
                  <a:pt x="13310" y="1024"/>
                  <a:pt x="13124" y="968"/>
                  <a:pt x="12975" y="968"/>
                </a:cubicBezTo>
                <a:cubicBezTo>
                  <a:pt x="12711" y="967"/>
                  <a:pt x="12709" y="973"/>
                  <a:pt x="12961" y="1125"/>
                </a:cubicBezTo>
                <a:cubicBezTo>
                  <a:pt x="13184" y="1259"/>
                  <a:pt x="13198" y="1303"/>
                  <a:pt x="13037" y="1462"/>
                </a:cubicBezTo>
                <a:cubicBezTo>
                  <a:pt x="12796" y="1701"/>
                  <a:pt x="11874" y="1666"/>
                  <a:pt x="11874" y="1418"/>
                </a:cubicBezTo>
                <a:cubicBezTo>
                  <a:pt x="11874" y="1306"/>
                  <a:pt x="11695" y="1230"/>
                  <a:pt x="11334" y="1192"/>
                </a:cubicBezTo>
                <a:lnTo>
                  <a:pt x="10786" y="1136"/>
                </a:lnTo>
                <a:lnTo>
                  <a:pt x="10745" y="551"/>
                </a:lnTo>
                <a:lnTo>
                  <a:pt x="10711" y="34"/>
                </a:lnTo>
                <a:cubicBezTo>
                  <a:pt x="10154" y="44"/>
                  <a:pt x="8550" y="44"/>
                  <a:pt x="8550" y="56"/>
                </a:cubicBezTo>
                <a:cubicBezTo>
                  <a:pt x="8550" y="105"/>
                  <a:pt x="8611" y="196"/>
                  <a:pt x="8687" y="259"/>
                </a:cubicBezTo>
                <a:cubicBezTo>
                  <a:pt x="8780" y="335"/>
                  <a:pt x="8755" y="489"/>
                  <a:pt x="8604" y="737"/>
                </a:cubicBezTo>
                <a:cubicBezTo>
                  <a:pt x="8426" y="1031"/>
                  <a:pt x="8414" y="1152"/>
                  <a:pt x="8543" y="1350"/>
                </a:cubicBezTo>
                <a:cubicBezTo>
                  <a:pt x="8631" y="1486"/>
                  <a:pt x="8683" y="1845"/>
                  <a:pt x="8659" y="2149"/>
                </a:cubicBezTo>
                <a:cubicBezTo>
                  <a:pt x="8623" y="2624"/>
                  <a:pt x="8573" y="2703"/>
                  <a:pt x="8310" y="2734"/>
                </a:cubicBezTo>
                <a:cubicBezTo>
                  <a:pt x="7956" y="2775"/>
                  <a:pt x="7951" y="2795"/>
                  <a:pt x="8174" y="3088"/>
                </a:cubicBezTo>
                <a:cubicBezTo>
                  <a:pt x="8363" y="3338"/>
                  <a:pt x="8208" y="3532"/>
                  <a:pt x="7784" y="3583"/>
                </a:cubicBezTo>
                <a:cubicBezTo>
                  <a:pt x="7549" y="3611"/>
                  <a:pt x="7528" y="3745"/>
                  <a:pt x="7496" y="5276"/>
                </a:cubicBezTo>
                <a:cubicBezTo>
                  <a:pt x="7465" y="6804"/>
                  <a:pt x="7440" y="6956"/>
                  <a:pt x="7182" y="7132"/>
                </a:cubicBezTo>
                <a:cubicBezTo>
                  <a:pt x="6957" y="7286"/>
                  <a:pt x="6892" y="7479"/>
                  <a:pt x="6860" y="8083"/>
                </a:cubicBezTo>
                <a:cubicBezTo>
                  <a:pt x="6839" y="8499"/>
                  <a:pt x="6781" y="8918"/>
                  <a:pt x="6730" y="9017"/>
                </a:cubicBezTo>
                <a:cubicBezTo>
                  <a:pt x="6631" y="9209"/>
                  <a:pt x="6717" y="12032"/>
                  <a:pt x="6860" y="13281"/>
                </a:cubicBezTo>
                <a:cubicBezTo>
                  <a:pt x="6960" y="14148"/>
                  <a:pt x="6829" y="14361"/>
                  <a:pt x="6224" y="14361"/>
                </a:cubicBezTo>
                <a:lnTo>
                  <a:pt x="5834" y="14361"/>
                </a:lnTo>
                <a:lnTo>
                  <a:pt x="5834" y="15137"/>
                </a:lnTo>
                <a:cubicBezTo>
                  <a:pt x="5834" y="15898"/>
                  <a:pt x="5843" y="15912"/>
                  <a:pt x="6211" y="15947"/>
                </a:cubicBezTo>
                <a:cubicBezTo>
                  <a:pt x="6513" y="15975"/>
                  <a:pt x="6619" y="16068"/>
                  <a:pt x="6778" y="16448"/>
                </a:cubicBezTo>
                <a:cubicBezTo>
                  <a:pt x="6960" y="16879"/>
                  <a:pt x="6956" y="16934"/>
                  <a:pt x="6723" y="17145"/>
                </a:cubicBezTo>
                <a:cubicBezTo>
                  <a:pt x="6567" y="17287"/>
                  <a:pt x="6302" y="17376"/>
                  <a:pt x="6026" y="17376"/>
                </a:cubicBezTo>
                <a:cubicBezTo>
                  <a:pt x="5668" y="17376"/>
                  <a:pt x="5575" y="17427"/>
                  <a:pt x="5540" y="17629"/>
                </a:cubicBezTo>
                <a:cubicBezTo>
                  <a:pt x="5494" y="17899"/>
                  <a:pt x="4935" y="18029"/>
                  <a:pt x="4501" y="17871"/>
                </a:cubicBezTo>
                <a:cubicBezTo>
                  <a:pt x="4376" y="17825"/>
                  <a:pt x="4213" y="17780"/>
                  <a:pt x="4138" y="17775"/>
                </a:cubicBezTo>
                <a:cubicBezTo>
                  <a:pt x="4063" y="17770"/>
                  <a:pt x="3997" y="17514"/>
                  <a:pt x="3988" y="17207"/>
                </a:cubicBezTo>
                <a:cubicBezTo>
                  <a:pt x="3970" y="16654"/>
                  <a:pt x="4131" y="16321"/>
                  <a:pt x="4357" y="16436"/>
                </a:cubicBezTo>
                <a:cubicBezTo>
                  <a:pt x="4422" y="16469"/>
                  <a:pt x="4658" y="16382"/>
                  <a:pt x="4884" y="16245"/>
                </a:cubicBezTo>
                <a:cubicBezTo>
                  <a:pt x="5195" y="16055"/>
                  <a:pt x="5282" y="15922"/>
                  <a:pt x="5260" y="15677"/>
                </a:cubicBezTo>
                <a:cubicBezTo>
                  <a:pt x="5243" y="15500"/>
                  <a:pt x="5188" y="15330"/>
                  <a:pt x="5130" y="15300"/>
                </a:cubicBezTo>
                <a:cubicBezTo>
                  <a:pt x="5071" y="15270"/>
                  <a:pt x="5020" y="15047"/>
                  <a:pt x="5020" y="14805"/>
                </a:cubicBezTo>
                <a:lnTo>
                  <a:pt x="5020" y="14361"/>
                </a:lnTo>
                <a:lnTo>
                  <a:pt x="3659" y="14361"/>
                </a:lnTo>
                <a:lnTo>
                  <a:pt x="2298" y="14361"/>
                </a:lnTo>
                <a:lnTo>
                  <a:pt x="2339" y="14636"/>
                </a:lnTo>
                <a:cubicBezTo>
                  <a:pt x="2364" y="14787"/>
                  <a:pt x="2430" y="14947"/>
                  <a:pt x="2483" y="14991"/>
                </a:cubicBezTo>
                <a:cubicBezTo>
                  <a:pt x="2607" y="15093"/>
                  <a:pt x="2187" y="15480"/>
                  <a:pt x="1949" y="15480"/>
                </a:cubicBezTo>
                <a:cubicBezTo>
                  <a:pt x="1779" y="15480"/>
                  <a:pt x="1747" y="15533"/>
                  <a:pt x="1710" y="15902"/>
                </a:cubicBezTo>
                <a:cubicBezTo>
                  <a:pt x="1689" y="16106"/>
                  <a:pt x="1369" y="16242"/>
                  <a:pt x="1067" y="16178"/>
                </a:cubicBezTo>
                <a:cubicBezTo>
                  <a:pt x="834" y="16127"/>
                  <a:pt x="814" y="16191"/>
                  <a:pt x="814" y="16903"/>
                </a:cubicBezTo>
                <a:cubicBezTo>
                  <a:pt x="814" y="17689"/>
                  <a:pt x="993" y="17965"/>
                  <a:pt x="1327" y="17691"/>
                </a:cubicBezTo>
                <a:cubicBezTo>
                  <a:pt x="1423" y="17612"/>
                  <a:pt x="1516" y="17646"/>
                  <a:pt x="1614" y="17798"/>
                </a:cubicBezTo>
                <a:cubicBezTo>
                  <a:pt x="1693" y="17919"/>
                  <a:pt x="1725" y="18044"/>
                  <a:pt x="1683" y="18079"/>
                </a:cubicBezTo>
                <a:cubicBezTo>
                  <a:pt x="1596" y="18150"/>
                  <a:pt x="2281" y="18945"/>
                  <a:pt x="2551" y="19086"/>
                </a:cubicBezTo>
                <a:cubicBezTo>
                  <a:pt x="2776" y="19203"/>
                  <a:pt x="2221" y="19713"/>
                  <a:pt x="1867" y="19716"/>
                </a:cubicBezTo>
                <a:cubicBezTo>
                  <a:pt x="1695" y="19717"/>
                  <a:pt x="1628" y="19809"/>
                  <a:pt x="1628" y="20048"/>
                </a:cubicBezTo>
                <a:cubicBezTo>
                  <a:pt x="1628" y="20374"/>
                  <a:pt x="1636" y="20380"/>
                  <a:pt x="2476" y="20413"/>
                </a:cubicBezTo>
                <a:lnTo>
                  <a:pt x="3324" y="20447"/>
                </a:lnTo>
                <a:lnTo>
                  <a:pt x="3365" y="20863"/>
                </a:lnTo>
                <a:lnTo>
                  <a:pt x="3413" y="21285"/>
                </a:lnTo>
                <a:lnTo>
                  <a:pt x="4425" y="21285"/>
                </a:lnTo>
                <a:cubicBezTo>
                  <a:pt x="5201" y="21285"/>
                  <a:pt x="5453" y="21320"/>
                  <a:pt x="5513" y="21448"/>
                </a:cubicBezTo>
                <a:cubicBezTo>
                  <a:pt x="5560" y="21550"/>
                  <a:pt x="7452" y="21584"/>
                  <a:pt x="11238" y="21600"/>
                </a:cubicBezTo>
                <a:cubicBezTo>
                  <a:pt x="15066" y="21584"/>
                  <a:pt x="16795" y="21547"/>
                  <a:pt x="16908" y="21420"/>
                </a:cubicBezTo>
                <a:cubicBezTo>
                  <a:pt x="17037" y="21275"/>
                  <a:pt x="17284" y="21225"/>
                  <a:pt x="17872" y="21218"/>
                </a:cubicBezTo>
                <a:cubicBezTo>
                  <a:pt x="18308" y="21212"/>
                  <a:pt x="18798" y="21148"/>
                  <a:pt x="18960" y="21077"/>
                </a:cubicBezTo>
                <a:cubicBezTo>
                  <a:pt x="19122" y="21005"/>
                  <a:pt x="19527" y="20948"/>
                  <a:pt x="19863" y="20948"/>
                </a:cubicBezTo>
                <a:cubicBezTo>
                  <a:pt x="20392" y="20947"/>
                  <a:pt x="20482" y="20912"/>
                  <a:pt x="20519" y="20694"/>
                </a:cubicBezTo>
                <a:cubicBezTo>
                  <a:pt x="20554" y="20493"/>
                  <a:pt x="20658" y="20441"/>
                  <a:pt x="21066" y="20413"/>
                </a:cubicBezTo>
                <a:cubicBezTo>
                  <a:pt x="21530" y="20382"/>
                  <a:pt x="21579" y="20346"/>
                  <a:pt x="21579" y="20048"/>
                </a:cubicBezTo>
                <a:cubicBezTo>
                  <a:pt x="21579" y="19774"/>
                  <a:pt x="21520" y="19721"/>
                  <a:pt x="21244" y="19721"/>
                </a:cubicBezTo>
                <a:cubicBezTo>
                  <a:pt x="20745" y="19721"/>
                  <a:pt x="20732" y="19568"/>
                  <a:pt x="21190" y="19209"/>
                </a:cubicBezTo>
                <a:lnTo>
                  <a:pt x="21600" y="18883"/>
                </a:lnTo>
                <a:lnTo>
                  <a:pt x="21080" y="18827"/>
                </a:lnTo>
                <a:cubicBezTo>
                  <a:pt x="20592" y="18774"/>
                  <a:pt x="20559" y="18748"/>
                  <a:pt x="20519" y="18354"/>
                </a:cubicBezTo>
                <a:cubicBezTo>
                  <a:pt x="20480" y="17960"/>
                  <a:pt x="20454" y="17933"/>
                  <a:pt x="20020" y="17932"/>
                </a:cubicBezTo>
                <a:cubicBezTo>
                  <a:pt x="19631" y="17932"/>
                  <a:pt x="19529" y="17879"/>
                  <a:pt x="19363" y="17572"/>
                </a:cubicBezTo>
                <a:cubicBezTo>
                  <a:pt x="19165" y="17205"/>
                  <a:pt x="19128" y="16230"/>
                  <a:pt x="19309" y="16082"/>
                </a:cubicBezTo>
                <a:cubicBezTo>
                  <a:pt x="19475" y="15945"/>
                  <a:pt x="19420" y="13974"/>
                  <a:pt x="19247" y="13832"/>
                </a:cubicBezTo>
                <a:cubicBezTo>
                  <a:pt x="19139" y="13743"/>
                  <a:pt x="19138" y="13656"/>
                  <a:pt x="19233" y="13556"/>
                </a:cubicBezTo>
                <a:cubicBezTo>
                  <a:pt x="19310" y="13477"/>
                  <a:pt x="19411" y="13198"/>
                  <a:pt x="19459" y="12938"/>
                </a:cubicBezTo>
                <a:cubicBezTo>
                  <a:pt x="19562" y="12386"/>
                  <a:pt x="19336" y="12296"/>
                  <a:pt x="18871" y="12707"/>
                </a:cubicBezTo>
                <a:cubicBezTo>
                  <a:pt x="18656" y="12897"/>
                  <a:pt x="18552" y="12923"/>
                  <a:pt x="18426" y="12819"/>
                </a:cubicBezTo>
                <a:cubicBezTo>
                  <a:pt x="18301" y="12716"/>
                  <a:pt x="18307" y="12659"/>
                  <a:pt x="18433" y="12555"/>
                </a:cubicBezTo>
                <a:cubicBezTo>
                  <a:pt x="18530" y="12475"/>
                  <a:pt x="18591" y="12093"/>
                  <a:pt x="18591" y="11610"/>
                </a:cubicBezTo>
                <a:cubicBezTo>
                  <a:pt x="18591" y="10733"/>
                  <a:pt x="18624" y="10766"/>
                  <a:pt x="17708" y="10654"/>
                </a:cubicBezTo>
                <a:cubicBezTo>
                  <a:pt x="17479" y="10626"/>
                  <a:pt x="17419" y="10493"/>
                  <a:pt x="17305" y="9788"/>
                </a:cubicBezTo>
                <a:cubicBezTo>
                  <a:pt x="17204" y="9168"/>
                  <a:pt x="17113" y="8949"/>
                  <a:pt x="16963" y="8949"/>
                </a:cubicBezTo>
                <a:cubicBezTo>
                  <a:pt x="16802" y="8949"/>
                  <a:pt x="16755" y="8759"/>
                  <a:pt x="16723" y="8055"/>
                </a:cubicBezTo>
                <a:cubicBezTo>
                  <a:pt x="16701" y="7564"/>
                  <a:pt x="16623" y="7118"/>
                  <a:pt x="16552" y="7059"/>
                </a:cubicBezTo>
                <a:cubicBezTo>
                  <a:pt x="16481" y="7001"/>
                  <a:pt x="16422" y="6631"/>
                  <a:pt x="16422" y="6238"/>
                </a:cubicBezTo>
                <a:cubicBezTo>
                  <a:pt x="16422" y="5619"/>
                  <a:pt x="16379" y="5495"/>
                  <a:pt x="16101" y="5316"/>
                </a:cubicBezTo>
                <a:cubicBezTo>
                  <a:pt x="15891" y="5180"/>
                  <a:pt x="15797" y="5021"/>
                  <a:pt x="15827" y="4854"/>
                </a:cubicBezTo>
                <a:cubicBezTo>
                  <a:pt x="15853" y="4714"/>
                  <a:pt x="15889" y="4498"/>
                  <a:pt x="15909" y="4376"/>
                </a:cubicBezTo>
                <a:cubicBezTo>
                  <a:pt x="15930" y="4255"/>
                  <a:pt x="15869" y="4158"/>
                  <a:pt x="15773" y="4157"/>
                </a:cubicBezTo>
                <a:cubicBezTo>
                  <a:pt x="15516" y="4153"/>
                  <a:pt x="15333" y="3853"/>
                  <a:pt x="15465" y="3651"/>
                </a:cubicBezTo>
                <a:cubicBezTo>
                  <a:pt x="15536" y="3541"/>
                  <a:pt x="15509" y="3397"/>
                  <a:pt x="15389" y="3262"/>
                </a:cubicBezTo>
                <a:cubicBezTo>
                  <a:pt x="15144" y="2986"/>
                  <a:pt x="15144" y="2541"/>
                  <a:pt x="15389" y="2464"/>
                </a:cubicBezTo>
                <a:cubicBezTo>
                  <a:pt x="15585" y="2402"/>
                  <a:pt x="15603" y="2232"/>
                  <a:pt x="15437" y="2014"/>
                </a:cubicBezTo>
                <a:cubicBezTo>
                  <a:pt x="15386" y="1946"/>
                  <a:pt x="15524" y="1760"/>
                  <a:pt x="15745" y="1598"/>
                </a:cubicBezTo>
                <a:cubicBezTo>
                  <a:pt x="16148" y="1303"/>
                  <a:pt x="16146" y="1303"/>
                  <a:pt x="15875" y="1080"/>
                </a:cubicBezTo>
                <a:cubicBezTo>
                  <a:pt x="15726" y="957"/>
                  <a:pt x="15604" y="771"/>
                  <a:pt x="15602" y="664"/>
                </a:cubicBezTo>
                <a:cubicBezTo>
                  <a:pt x="15599" y="556"/>
                  <a:pt x="15482" y="352"/>
                  <a:pt x="15342" y="214"/>
                </a:cubicBezTo>
                <a:lnTo>
                  <a:pt x="15143" y="17"/>
                </a:lnTo>
                <a:close/>
                <a:moveTo>
                  <a:pt x="7948" y="591"/>
                </a:moveTo>
                <a:cubicBezTo>
                  <a:pt x="7841" y="624"/>
                  <a:pt x="7784" y="723"/>
                  <a:pt x="7825" y="810"/>
                </a:cubicBezTo>
                <a:cubicBezTo>
                  <a:pt x="7913" y="998"/>
                  <a:pt x="8139" y="909"/>
                  <a:pt x="8139" y="686"/>
                </a:cubicBezTo>
                <a:cubicBezTo>
                  <a:pt x="8139" y="595"/>
                  <a:pt x="8061" y="555"/>
                  <a:pt x="7948" y="591"/>
                </a:cubicBezTo>
                <a:close/>
                <a:moveTo>
                  <a:pt x="205" y="16149"/>
                </a:moveTo>
                <a:cubicBezTo>
                  <a:pt x="44" y="16149"/>
                  <a:pt x="0" y="16311"/>
                  <a:pt x="0" y="16931"/>
                </a:cubicBezTo>
                <a:cubicBezTo>
                  <a:pt x="0" y="17551"/>
                  <a:pt x="44" y="17713"/>
                  <a:pt x="205" y="17713"/>
                </a:cubicBezTo>
                <a:cubicBezTo>
                  <a:pt x="367" y="17713"/>
                  <a:pt x="410" y="17551"/>
                  <a:pt x="410" y="16931"/>
                </a:cubicBezTo>
                <a:cubicBezTo>
                  <a:pt x="410" y="16311"/>
                  <a:pt x="367" y="16149"/>
                  <a:pt x="205" y="16149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567" name="Image" descr="Image"/>
          <p:cNvPicPr>
            <a:picLocks noChangeAspect="1"/>
          </p:cNvPicPr>
          <p:nvPr/>
        </p:nvPicPr>
        <p:blipFill>
          <a:blip r:embed="rId13"/>
          <a:srcRect l="15087" t="24" r="14065" b="8"/>
          <a:stretch>
            <a:fillRect/>
          </a:stretch>
        </p:blipFill>
        <p:spPr>
          <a:xfrm>
            <a:off x="3663850" y="-73868"/>
            <a:ext cx="2527710" cy="1176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17896" y="0"/>
                </a:moveTo>
                <a:lnTo>
                  <a:pt x="17882" y="860"/>
                </a:lnTo>
                <a:cubicBezTo>
                  <a:pt x="17873" y="1396"/>
                  <a:pt x="17844" y="1716"/>
                  <a:pt x="17787" y="1858"/>
                </a:cubicBezTo>
                <a:cubicBezTo>
                  <a:pt x="17759" y="1927"/>
                  <a:pt x="17723" y="1959"/>
                  <a:pt x="17679" y="1945"/>
                </a:cubicBezTo>
                <a:cubicBezTo>
                  <a:pt x="17633" y="1930"/>
                  <a:pt x="17575" y="1871"/>
                  <a:pt x="17509" y="1778"/>
                </a:cubicBezTo>
                <a:cubicBezTo>
                  <a:pt x="17290" y="1469"/>
                  <a:pt x="17264" y="1513"/>
                  <a:pt x="17401" y="1982"/>
                </a:cubicBezTo>
                <a:cubicBezTo>
                  <a:pt x="17527" y="2417"/>
                  <a:pt x="17429" y="2841"/>
                  <a:pt x="17201" y="2841"/>
                </a:cubicBezTo>
                <a:cubicBezTo>
                  <a:pt x="17095" y="2841"/>
                  <a:pt x="16984" y="2927"/>
                  <a:pt x="16956" y="3023"/>
                </a:cubicBezTo>
                <a:cubicBezTo>
                  <a:pt x="16922" y="3142"/>
                  <a:pt x="16868" y="3126"/>
                  <a:pt x="16790" y="2987"/>
                </a:cubicBezTo>
                <a:cubicBezTo>
                  <a:pt x="16759" y="2930"/>
                  <a:pt x="16662" y="2877"/>
                  <a:pt x="16533" y="2834"/>
                </a:cubicBezTo>
                <a:cubicBezTo>
                  <a:pt x="16532" y="2834"/>
                  <a:pt x="16530" y="2834"/>
                  <a:pt x="16529" y="2834"/>
                </a:cubicBezTo>
                <a:cubicBezTo>
                  <a:pt x="16398" y="2791"/>
                  <a:pt x="16236" y="2757"/>
                  <a:pt x="16065" y="2746"/>
                </a:cubicBezTo>
                <a:cubicBezTo>
                  <a:pt x="15408" y="2706"/>
                  <a:pt x="15285" y="2624"/>
                  <a:pt x="15285" y="2244"/>
                </a:cubicBezTo>
                <a:cubicBezTo>
                  <a:pt x="15285" y="2087"/>
                  <a:pt x="15202" y="2003"/>
                  <a:pt x="15051" y="2003"/>
                </a:cubicBezTo>
                <a:cubicBezTo>
                  <a:pt x="14899" y="2003"/>
                  <a:pt x="14817" y="2087"/>
                  <a:pt x="14817" y="2244"/>
                </a:cubicBezTo>
                <a:cubicBezTo>
                  <a:pt x="14817" y="2671"/>
                  <a:pt x="14684" y="2676"/>
                  <a:pt x="14325" y="2266"/>
                </a:cubicBezTo>
                <a:cubicBezTo>
                  <a:pt x="14097" y="2006"/>
                  <a:pt x="13947" y="1927"/>
                  <a:pt x="13898" y="2033"/>
                </a:cubicBezTo>
                <a:cubicBezTo>
                  <a:pt x="13849" y="2136"/>
                  <a:pt x="13632" y="2135"/>
                  <a:pt x="13301" y="2040"/>
                </a:cubicBezTo>
                <a:lnTo>
                  <a:pt x="12779" y="1887"/>
                </a:lnTo>
                <a:lnTo>
                  <a:pt x="12799" y="2324"/>
                </a:lnTo>
                <a:cubicBezTo>
                  <a:pt x="12819" y="2745"/>
                  <a:pt x="12769" y="3060"/>
                  <a:pt x="12690" y="3096"/>
                </a:cubicBezTo>
                <a:cubicBezTo>
                  <a:pt x="12664" y="3108"/>
                  <a:pt x="12636" y="3085"/>
                  <a:pt x="12606" y="3031"/>
                </a:cubicBezTo>
                <a:cubicBezTo>
                  <a:pt x="12555" y="2941"/>
                  <a:pt x="12307" y="2817"/>
                  <a:pt x="12056" y="2754"/>
                </a:cubicBezTo>
                <a:cubicBezTo>
                  <a:pt x="11689" y="2662"/>
                  <a:pt x="11608" y="2688"/>
                  <a:pt x="11636" y="2870"/>
                </a:cubicBezTo>
                <a:cubicBezTo>
                  <a:pt x="11655" y="2995"/>
                  <a:pt x="11787" y="3118"/>
                  <a:pt x="11934" y="3147"/>
                </a:cubicBezTo>
                <a:cubicBezTo>
                  <a:pt x="12092" y="3179"/>
                  <a:pt x="12207" y="3248"/>
                  <a:pt x="12266" y="3344"/>
                </a:cubicBezTo>
                <a:cubicBezTo>
                  <a:pt x="12325" y="3440"/>
                  <a:pt x="12330" y="3565"/>
                  <a:pt x="12270" y="3693"/>
                </a:cubicBezTo>
                <a:cubicBezTo>
                  <a:pt x="12217" y="3807"/>
                  <a:pt x="11745" y="3870"/>
                  <a:pt x="10991" y="3861"/>
                </a:cubicBezTo>
                <a:cubicBezTo>
                  <a:pt x="10497" y="3855"/>
                  <a:pt x="10190" y="3837"/>
                  <a:pt x="9994" y="3795"/>
                </a:cubicBezTo>
                <a:cubicBezTo>
                  <a:pt x="9799" y="3754"/>
                  <a:pt x="9714" y="3684"/>
                  <a:pt x="9655" y="3570"/>
                </a:cubicBezTo>
                <a:cubicBezTo>
                  <a:pt x="9577" y="3418"/>
                  <a:pt x="9513" y="3191"/>
                  <a:pt x="9513" y="3067"/>
                </a:cubicBezTo>
                <a:cubicBezTo>
                  <a:pt x="9513" y="2943"/>
                  <a:pt x="9445" y="2841"/>
                  <a:pt x="9364" y="2841"/>
                </a:cubicBezTo>
                <a:cubicBezTo>
                  <a:pt x="9209" y="2841"/>
                  <a:pt x="9123" y="3153"/>
                  <a:pt x="9123" y="3701"/>
                </a:cubicBezTo>
                <a:cubicBezTo>
                  <a:pt x="9123" y="3880"/>
                  <a:pt x="9072" y="4063"/>
                  <a:pt x="9007" y="4116"/>
                </a:cubicBezTo>
                <a:cubicBezTo>
                  <a:pt x="8937" y="4175"/>
                  <a:pt x="8889" y="4439"/>
                  <a:pt x="8889" y="4772"/>
                </a:cubicBezTo>
                <a:cubicBezTo>
                  <a:pt x="8889" y="4934"/>
                  <a:pt x="8882" y="5070"/>
                  <a:pt x="8865" y="5187"/>
                </a:cubicBezTo>
                <a:cubicBezTo>
                  <a:pt x="8848" y="5304"/>
                  <a:pt x="8826" y="5394"/>
                  <a:pt x="8794" y="5464"/>
                </a:cubicBezTo>
                <a:cubicBezTo>
                  <a:pt x="8762" y="5535"/>
                  <a:pt x="8719" y="5583"/>
                  <a:pt x="8672" y="5602"/>
                </a:cubicBezTo>
                <a:cubicBezTo>
                  <a:pt x="8625" y="5621"/>
                  <a:pt x="8575" y="5614"/>
                  <a:pt x="8516" y="5580"/>
                </a:cubicBezTo>
                <a:cubicBezTo>
                  <a:pt x="8421" y="5527"/>
                  <a:pt x="8301" y="5559"/>
                  <a:pt x="8248" y="5653"/>
                </a:cubicBezTo>
                <a:cubicBezTo>
                  <a:pt x="8122" y="5875"/>
                  <a:pt x="7553" y="5876"/>
                  <a:pt x="7427" y="5653"/>
                </a:cubicBezTo>
                <a:cubicBezTo>
                  <a:pt x="7360" y="5535"/>
                  <a:pt x="7299" y="5538"/>
                  <a:pt x="7231" y="5660"/>
                </a:cubicBezTo>
                <a:cubicBezTo>
                  <a:pt x="7196" y="5722"/>
                  <a:pt x="7146" y="5754"/>
                  <a:pt x="7081" y="5755"/>
                </a:cubicBezTo>
                <a:cubicBezTo>
                  <a:pt x="7015" y="5756"/>
                  <a:pt x="6928" y="5721"/>
                  <a:pt x="6820" y="5660"/>
                </a:cubicBezTo>
                <a:cubicBezTo>
                  <a:pt x="6650" y="5565"/>
                  <a:pt x="6277" y="5457"/>
                  <a:pt x="5989" y="5420"/>
                </a:cubicBezTo>
                <a:lnTo>
                  <a:pt x="5464" y="5362"/>
                </a:lnTo>
                <a:lnTo>
                  <a:pt x="5443" y="6811"/>
                </a:lnTo>
                <a:lnTo>
                  <a:pt x="5420" y="8254"/>
                </a:lnTo>
                <a:lnTo>
                  <a:pt x="4796" y="8225"/>
                </a:lnTo>
                <a:cubicBezTo>
                  <a:pt x="4071" y="8188"/>
                  <a:pt x="3702" y="8105"/>
                  <a:pt x="3544" y="7912"/>
                </a:cubicBezTo>
                <a:cubicBezTo>
                  <a:pt x="3492" y="7847"/>
                  <a:pt x="3464" y="7769"/>
                  <a:pt x="3453" y="7678"/>
                </a:cubicBezTo>
                <a:cubicBezTo>
                  <a:pt x="3427" y="7466"/>
                  <a:pt x="3341" y="7365"/>
                  <a:pt x="3192" y="7365"/>
                </a:cubicBezTo>
                <a:cubicBezTo>
                  <a:pt x="2992" y="7365"/>
                  <a:pt x="2971" y="7432"/>
                  <a:pt x="2930" y="8079"/>
                </a:cubicBezTo>
                <a:cubicBezTo>
                  <a:pt x="2906" y="8471"/>
                  <a:pt x="2876" y="9204"/>
                  <a:pt x="2866" y="9711"/>
                </a:cubicBezTo>
                <a:cubicBezTo>
                  <a:pt x="2848" y="10598"/>
                  <a:pt x="2836" y="10634"/>
                  <a:pt x="2581" y="10811"/>
                </a:cubicBezTo>
                <a:cubicBezTo>
                  <a:pt x="2408" y="10931"/>
                  <a:pt x="2349" y="11048"/>
                  <a:pt x="2412" y="11131"/>
                </a:cubicBezTo>
                <a:cubicBezTo>
                  <a:pt x="2429" y="11155"/>
                  <a:pt x="2438" y="11184"/>
                  <a:pt x="2439" y="11226"/>
                </a:cubicBezTo>
                <a:cubicBezTo>
                  <a:pt x="2440" y="11269"/>
                  <a:pt x="2434" y="11316"/>
                  <a:pt x="2422" y="11372"/>
                </a:cubicBezTo>
                <a:cubicBezTo>
                  <a:pt x="2351" y="11706"/>
                  <a:pt x="2068" y="12224"/>
                  <a:pt x="1896" y="12224"/>
                </a:cubicBezTo>
                <a:cubicBezTo>
                  <a:pt x="1691" y="12224"/>
                  <a:pt x="1697" y="12156"/>
                  <a:pt x="1716" y="14679"/>
                </a:cubicBezTo>
                <a:cubicBezTo>
                  <a:pt x="1722" y="15459"/>
                  <a:pt x="1706" y="16006"/>
                  <a:pt x="1672" y="16304"/>
                </a:cubicBezTo>
                <a:cubicBezTo>
                  <a:pt x="1639" y="16601"/>
                  <a:pt x="1590" y="16645"/>
                  <a:pt x="1523" y="16413"/>
                </a:cubicBezTo>
                <a:cubicBezTo>
                  <a:pt x="1496" y="16319"/>
                  <a:pt x="1362" y="16243"/>
                  <a:pt x="1225" y="16246"/>
                </a:cubicBezTo>
                <a:cubicBezTo>
                  <a:pt x="1122" y="16248"/>
                  <a:pt x="1065" y="16257"/>
                  <a:pt x="1048" y="16282"/>
                </a:cubicBezTo>
                <a:cubicBezTo>
                  <a:pt x="1033" y="16308"/>
                  <a:pt x="1058" y="16355"/>
                  <a:pt x="1116" y="16428"/>
                </a:cubicBezTo>
                <a:cubicBezTo>
                  <a:pt x="1169" y="16494"/>
                  <a:pt x="1199" y="16559"/>
                  <a:pt x="1211" y="16617"/>
                </a:cubicBezTo>
                <a:cubicBezTo>
                  <a:pt x="1224" y="16676"/>
                  <a:pt x="1217" y="16718"/>
                  <a:pt x="1191" y="16763"/>
                </a:cubicBezTo>
                <a:cubicBezTo>
                  <a:pt x="1140" y="16851"/>
                  <a:pt x="1017" y="16908"/>
                  <a:pt x="835" y="16908"/>
                </a:cubicBezTo>
                <a:cubicBezTo>
                  <a:pt x="529" y="16908"/>
                  <a:pt x="334" y="17207"/>
                  <a:pt x="306" y="17710"/>
                </a:cubicBezTo>
                <a:cubicBezTo>
                  <a:pt x="285" y="18067"/>
                  <a:pt x="138" y="18414"/>
                  <a:pt x="55" y="18307"/>
                </a:cubicBezTo>
                <a:cubicBezTo>
                  <a:pt x="20" y="18262"/>
                  <a:pt x="2" y="18252"/>
                  <a:pt x="0" y="18271"/>
                </a:cubicBezTo>
                <a:cubicBezTo>
                  <a:pt x="-1" y="18290"/>
                  <a:pt x="14" y="18342"/>
                  <a:pt x="45" y="18431"/>
                </a:cubicBezTo>
                <a:cubicBezTo>
                  <a:pt x="90" y="18564"/>
                  <a:pt x="135" y="18884"/>
                  <a:pt x="143" y="19145"/>
                </a:cubicBezTo>
                <a:cubicBezTo>
                  <a:pt x="147" y="19276"/>
                  <a:pt x="170" y="19447"/>
                  <a:pt x="204" y="19618"/>
                </a:cubicBezTo>
                <a:cubicBezTo>
                  <a:pt x="239" y="19792"/>
                  <a:pt x="284" y="19961"/>
                  <a:pt x="333" y="20092"/>
                </a:cubicBezTo>
                <a:cubicBezTo>
                  <a:pt x="486" y="20503"/>
                  <a:pt x="581" y="20584"/>
                  <a:pt x="1079" y="20689"/>
                </a:cubicBezTo>
                <a:cubicBezTo>
                  <a:pt x="1583" y="20796"/>
                  <a:pt x="1658" y="20855"/>
                  <a:pt x="1720" y="21207"/>
                </a:cubicBezTo>
                <a:lnTo>
                  <a:pt x="1791" y="21600"/>
                </a:lnTo>
                <a:lnTo>
                  <a:pt x="7637" y="21600"/>
                </a:lnTo>
                <a:cubicBezTo>
                  <a:pt x="11674" y="21600"/>
                  <a:pt x="14739" y="21592"/>
                  <a:pt x="16797" y="21564"/>
                </a:cubicBezTo>
                <a:cubicBezTo>
                  <a:pt x="18855" y="21536"/>
                  <a:pt x="19908" y="21488"/>
                  <a:pt x="19924" y="21432"/>
                </a:cubicBezTo>
                <a:cubicBezTo>
                  <a:pt x="19950" y="21340"/>
                  <a:pt x="20041" y="21265"/>
                  <a:pt x="20124" y="21265"/>
                </a:cubicBezTo>
                <a:cubicBezTo>
                  <a:pt x="20159" y="21265"/>
                  <a:pt x="20184" y="21262"/>
                  <a:pt x="20205" y="21221"/>
                </a:cubicBezTo>
                <a:cubicBezTo>
                  <a:pt x="20268" y="21099"/>
                  <a:pt x="20277" y="20691"/>
                  <a:pt x="20290" y="19385"/>
                </a:cubicBezTo>
                <a:cubicBezTo>
                  <a:pt x="20300" y="18349"/>
                  <a:pt x="20310" y="16861"/>
                  <a:pt x="20310" y="16078"/>
                </a:cubicBezTo>
                <a:cubicBezTo>
                  <a:pt x="20312" y="14730"/>
                  <a:pt x="20321" y="14650"/>
                  <a:pt x="20487" y="14599"/>
                </a:cubicBezTo>
                <a:cubicBezTo>
                  <a:pt x="20623" y="14558"/>
                  <a:pt x="20663" y="14434"/>
                  <a:pt x="20663" y="14053"/>
                </a:cubicBezTo>
                <a:cubicBezTo>
                  <a:pt x="20663" y="13688"/>
                  <a:pt x="20627" y="13565"/>
                  <a:pt x="20521" y="13565"/>
                </a:cubicBezTo>
                <a:cubicBezTo>
                  <a:pt x="20442" y="13565"/>
                  <a:pt x="20361" y="13527"/>
                  <a:pt x="20341" y="13485"/>
                </a:cubicBezTo>
                <a:cubicBezTo>
                  <a:pt x="20306" y="13410"/>
                  <a:pt x="20317" y="12991"/>
                  <a:pt x="20348" y="12596"/>
                </a:cubicBezTo>
                <a:cubicBezTo>
                  <a:pt x="20378" y="12200"/>
                  <a:pt x="20431" y="11829"/>
                  <a:pt x="20470" y="11853"/>
                </a:cubicBezTo>
                <a:cubicBezTo>
                  <a:pt x="20513" y="11879"/>
                  <a:pt x="20564" y="11616"/>
                  <a:pt x="20585" y="11270"/>
                </a:cubicBezTo>
                <a:cubicBezTo>
                  <a:pt x="20603" y="10981"/>
                  <a:pt x="20617" y="10825"/>
                  <a:pt x="20660" y="10731"/>
                </a:cubicBezTo>
                <a:cubicBezTo>
                  <a:pt x="20702" y="10637"/>
                  <a:pt x="20772" y="10605"/>
                  <a:pt x="20897" y="10578"/>
                </a:cubicBezTo>
                <a:cubicBezTo>
                  <a:pt x="21047" y="10545"/>
                  <a:pt x="21267" y="10524"/>
                  <a:pt x="21385" y="10527"/>
                </a:cubicBezTo>
                <a:cubicBezTo>
                  <a:pt x="21439" y="10528"/>
                  <a:pt x="21477" y="10530"/>
                  <a:pt x="21507" y="10512"/>
                </a:cubicBezTo>
                <a:cubicBezTo>
                  <a:pt x="21598" y="10459"/>
                  <a:pt x="21599" y="10238"/>
                  <a:pt x="21599" y="9383"/>
                </a:cubicBezTo>
                <a:cubicBezTo>
                  <a:pt x="21599" y="8404"/>
                  <a:pt x="21578" y="8229"/>
                  <a:pt x="21453" y="8159"/>
                </a:cubicBezTo>
                <a:cubicBezTo>
                  <a:pt x="21333" y="8092"/>
                  <a:pt x="21297" y="7844"/>
                  <a:pt x="21250" y="6760"/>
                </a:cubicBezTo>
                <a:cubicBezTo>
                  <a:pt x="21223" y="6149"/>
                  <a:pt x="21212" y="5817"/>
                  <a:pt x="21226" y="5609"/>
                </a:cubicBezTo>
                <a:cubicBezTo>
                  <a:pt x="21233" y="5504"/>
                  <a:pt x="21248" y="5437"/>
                  <a:pt x="21270" y="5376"/>
                </a:cubicBezTo>
                <a:cubicBezTo>
                  <a:pt x="21291" y="5318"/>
                  <a:pt x="21321" y="5270"/>
                  <a:pt x="21358" y="5216"/>
                </a:cubicBezTo>
                <a:cubicBezTo>
                  <a:pt x="21497" y="5019"/>
                  <a:pt x="21521" y="4812"/>
                  <a:pt x="21521" y="3912"/>
                </a:cubicBezTo>
                <a:cubicBezTo>
                  <a:pt x="21521" y="2889"/>
                  <a:pt x="21511" y="2841"/>
                  <a:pt x="21328" y="2841"/>
                </a:cubicBezTo>
                <a:cubicBezTo>
                  <a:pt x="21282" y="2841"/>
                  <a:pt x="21250" y="2847"/>
                  <a:pt x="21223" y="2870"/>
                </a:cubicBezTo>
                <a:cubicBezTo>
                  <a:pt x="21142" y="2939"/>
                  <a:pt x="21131" y="3184"/>
                  <a:pt x="21114" y="4058"/>
                </a:cubicBezTo>
                <a:cubicBezTo>
                  <a:pt x="21101" y="4726"/>
                  <a:pt x="21055" y="5274"/>
                  <a:pt x="21012" y="5274"/>
                </a:cubicBezTo>
                <a:cubicBezTo>
                  <a:pt x="20969" y="5274"/>
                  <a:pt x="20926" y="4746"/>
                  <a:pt x="20914" y="4101"/>
                </a:cubicBezTo>
                <a:cubicBezTo>
                  <a:pt x="20902" y="3457"/>
                  <a:pt x="20870" y="2812"/>
                  <a:pt x="20843" y="2674"/>
                </a:cubicBezTo>
                <a:cubicBezTo>
                  <a:pt x="20815" y="2535"/>
                  <a:pt x="20798" y="2384"/>
                  <a:pt x="20802" y="2331"/>
                </a:cubicBezTo>
                <a:cubicBezTo>
                  <a:pt x="20806" y="2279"/>
                  <a:pt x="20709" y="2264"/>
                  <a:pt x="20588" y="2302"/>
                </a:cubicBezTo>
                <a:cubicBezTo>
                  <a:pt x="20467" y="2340"/>
                  <a:pt x="20346" y="2286"/>
                  <a:pt x="20317" y="2185"/>
                </a:cubicBezTo>
                <a:cubicBezTo>
                  <a:pt x="20288" y="2085"/>
                  <a:pt x="20167" y="2003"/>
                  <a:pt x="20046" y="2003"/>
                </a:cubicBezTo>
                <a:cubicBezTo>
                  <a:pt x="19888" y="2003"/>
                  <a:pt x="19812" y="2101"/>
                  <a:pt x="19781" y="2353"/>
                </a:cubicBezTo>
                <a:cubicBezTo>
                  <a:pt x="19741" y="2684"/>
                  <a:pt x="19724" y="2695"/>
                  <a:pt x="19517" y="2455"/>
                </a:cubicBezTo>
                <a:cubicBezTo>
                  <a:pt x="19396" y="2315"/>
                  <a:pt x="19236" y="2163"/>
                  <a:pt x="19161" y="2113"/>
                </a:cubicBezTo>
                <a:cubicBezTo>
                  <a:pt x="19105" y="2075"/>
                  <a:pt x="19073" y="1996"/>
                  <a:pt x="19052" y="1829"/>
                </a:cubicBezTo>
                <a:cubicBezTo>
                  <a:pt x="19032" y="1664"/>
                  <a:pt x="19025" y="1413"/>
                  <a:pt x="19025" y="1005"/>
                </a:cubicBezTo>
                <a:lnTo>
                  <a:pt x="19025" y="0"/>
                </a:lnTo>
                <a:lnTo>
                  <a:pt x="17896" y="0"/>
                </a:lnTo>
                <a:close/>
                <a:moveTo>
                  <a:pt x="1794" y="10884"/>
                </a:moveTo>
                <a:cubicBezTo>
                  <a:pt x="1752" y="10884"/>
                  <a:pt x="1716" y="10959"/>
                  <a:pt x="1716" y="11051"/>
                </a:cubicBezTo>
                <a:cubicBezTo>
                  <a:pt x="1716" y="11143"/>
                  <a:pt x="1752" y="11219"/>
                  <a:pt x="1794" y="11219"/>
                </a:cubicBezTo>
                <a:cubicBezTo>
                  <a:pt x="1837" y="11219"/>
                  <a:pt x="1872" y="11143"/>
                  <a:pt x="1872" y="11051"/>
                </a:cubicBezTo>
                <a:cubicBezTo>
                  <a:pt x="1872" y="10959"/>
                  <a:pt x="1837" y="10884"/>
                  <a:pt x="1794" y="10884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568" name="Image" descr="Image"/>
          <p:cNvPicPr>
            <a:picLocks noChangeAspect="1"/>
          </p:cNvPicPr>
          <p:nvPr/>
        </p:nvPicPr>
        <p:blipFill>
          <a:blip r:embed="rId14"/>
          <a:srcRect l="18" t="3529" r="4202" b="7450"/>
          <a:stretch>
            <a:fillRect/>
          </a:stretch>
        </p:blipFill>
        <p:spPr>
          <a:xfrm>
            <a:off x="1880063" y="3403599"/>
            <a:ext cx="1273199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600" extrusionOk="0">
                <a:moveTo>
                  <a:pt x="14627" y="0"/>
                </a:moveTo>
                <a:lnTo>
                  <a:pt x="14627" y="338"/>
                </a:lnTo>
                <a:cubicBezTo>
                  <a:pt x="14627" y="524"/>
                  <a:pt x="14668" y="657"/>
                  <a:pt x="14721" y="630"/>
                </a:cubicBezTo>
                <a:cubicBezTo>
                  <a:pt x="14773" y="603"/>
                  <a:pt x="14969" y="715"/>
                  <a:pt x="15156" y="883"/>
                </a:cubicBezTo>
                <a:cubicBezTo>
                  <a:pt x="15399" y="1102"/>
                  <a:pt x="15502" y="1295"/>
                  <a:pt x="15518" y="1564"/>
                </a:cubicBezTo>
                <a:cubicBezTo>
                  <a:pt x="15525" y="1667"/>
                  <a:pt x="15541" y="1773"/>
                  <a:pt x="15565" y="1862"/>
                </a:cubicBezTo>
                <a:cubicBezTo>
                  <a:pt x="15590" y="1949"/>
                  <a:pt x="15623" y="2023"/>
                  <a:pt x="15652" y="2053"/>
                </a:cubicBezTo>
                <a:cubicBezTo>
                  <a:pt x="15783" y="2185"/>
                  <a:pt x="15494" y="2432"/>
                  <a:pt x="15317" y="2340"/>
                </a:cubicBezTo>
                <a:cubicBezTo>
                  <a:pt x="15300" y="2331"/>
                  <a:pt x="15279" y="2339"/>
                  <a:pt x="15264" y="2362"/>
                </a:cubicBezTo>
                <a:cubicBezTo>
                  <a:pt x="15249" y="2387"/>
                  <a:pt x="15236" y="2422"/>
                  <a:pt x="15223" y="2475"/>
                </a:cubicBezTo>
                <a:cubicBezTo>
                  <a:pt x="15197" y="2584"/>
                  <a:pt x="15174" y="2752"/>
                  <a:pt x="15163" y="2970"/>
                </a:cubicBezTo>
                <a:cubicBezTo>
                  <a:pt x="15148" y="3277"/>
                  <a:pt x="15136" y="3451"/>
                  <a:pt x="15096" y="3561"/>
                </a:cubicBezTo>
                <a:cubicBezTo>
                  <a:pt x="15076" y="3615"/>
                  <a:pt x="15051" y="3655"/>
                  <a:pt x="15016" y="3684"/>
                </a:cubicBezTo>
                <a:cubicBezTo>
                  <a:pt x="14980" y="3715"/>
                  <a:pt x="14939" y="3736"/>
                  <a:pt x="14882" y="3758"/>
                </a:cubicBezTo>
                <a:cubicBezTo>
                  <a:pt x="14668" y="3836"/>
                  <a:pt x="14627" y="3927"/>
                  <a:pt x="14627" y="4309"/>
                </a:cubicBezTo>
                <a:cubicBezTo>
                  <a:pt x="14627" y="4567"/>
                  <a:pt x="14557" y="4741"/>
                  <a:pt x="14459" y="4815"/>
                </a:cubicBezTo>
                <a:cubicBezTo>
                  <a:pt x="14361" y="4889"/>
                  <a:pt x="14233" y="4864"/>
                  <a:pt x="14097" y="4708"/>
                </a:cubicBezTo>
                <a:cubicBezTo>
                  <a:pt x="14013" y="4611"/>
                  <a:pt x="13943" y="4581"/>
                  <a:pt x="13943" y="4641"/>
                </a:cubicBezTo>
                <a:cubicBezTo>
                  <a:pt x="13943" y="4700"/>
                  <a:pt x="13989" y="4770"/>
                  <a:pt x="14044" y="4798"/>
                </a:cubicBezTo>
                <a:cubicBezTo>
                  <a:pt x="14098" y="4827"/>
                  <a:pt x="14172" y="4936"/>
                  <a:pt x="14204" y="5040"/>
                </a:cubicBezTo>
                <a:cubicBezTo>
                  <a:pt x="14226" y="5110"/>
                  <a:pt x="14213" y="5163"/>
                  <a:pt x="14171" y="5214"/>
                </a:cubicBezTo>
                <a:cubicBezTo>
                  <a:pt x="14129" y="5265"/>
                  <a:pt x="14060" y="5311"/>
                  <a:pt x="13943" y="5361"/>
                </a:cubicBezTo>
                <a:cubicBezTo>
                  <a:pt x="13767" y="5434"/>
                  <a:pt x="13579" y="5464"/>
                  <a:pt x="13527" y="5422"/>
                </a:cubicBezTo>
                <a:cubicBezTo>
                  <a:pt x="13476" y="5381"/>
                  <a:pt x="13283" y="5333"/>
                  <a:pt x="13098" y="5316"/>
                </a:cubicBezTo>
                <a:lnTo>
                  <a:pt x="12763" y="5282"/>
                </a:lnTo>
                <a:lnTo>
                  <a:pt x="12757" y="5934"/>
                </a:lnTo>
                <a:cubicBezTo>
                  <a:pt x="12752" y="6528"/>
                  <a:pt x="12730" y="6598"/>
                  <a:pt x="12495" y="6671"/>
                </a:cubicBezTo>
                <a:cubicBezTo>
                  <a:pt x="12299" y="6732"/>
                  <a:pt x="12214" y="6716"/>
                  <a:pt x="12160" y="6598"/>
                </a:cubicBezTo>
                <a:cubicBezTo>
                  <a:pt x="12099" y="6465"/>
                  <a:pt x="12076" y="6469"/>
                  <a:pt x="11999" y="6643"/>
                </a:cubicBezTo>
                <a:cubicBezTo>
                  <a:pt x="11978" y="6691"/>
                  <a:pt x="11963" y="6726"/>
                  <a:pt x="11939" y="6744"/>
                </a:cubicBezTo>
                <a:cubicBezTo>
                  <a:pt x="11866" y="6799"/>
                  <a:pt x="11745" y="6706"/>
                  <a:pt x="11342" y="6368"/>
                </a:cubicBezTo>
                <a:lnTo>
                  <a:pt x="10766" y="5889"/>
                </a:lnTo>
                <a:lnTo>
                  <a:pt x="10766" y="4702"/>
                </a:lnTo>
                <a:cubicBezTo>
                  <a:pt x="10766" y="3568"/>
                  <a:pt x="10762" y="3521"/>
                  <a:pt x="10538" y="3521"/>
                </a:cubicBezTo>
                <a:cubicBezTo>
                  <a:pt x="10359" y="3521"/>
                  <a:pt x="10183" y="3475"/>
                  <a:pt x="10062" y="3409"/>
                </a:cubicBezTo>
                <a:cubicBezTo>
                  <a:pt x="10033" y="3393"/>
                  <a:pt x="10017" y="3370"/>
                  <a:pt x="9995" y="3352"/>
                </a:cubicBezTo>
                <a:cubicBezTo>
                  <a:pt x="9970" y="3333"/>
                  <a:pt x="9942" y="3317"/>
                  <a:pt x="9928" y="3296"/>
                </a:cubicBezTo>
                <a:cubicBezTo>
                  <a:pt x="9900" y="3257"/>
                  <a:pt x="9890" y="3222"/>
                  <a:pt x="9908" y="3184"/>
                </a:cubicBezTo>
                <a:cubicBezTo>
                  <a:pt x="9937" y="3120"/>
                  <a:pt x="9942" y="3079"/>
                  <a:pt x="9928" y="3060"/>
                </a:cubicBezTo>
                <a:cubicBezTo>
                  <a:pt x="9914" y="3041"/>
                  <a:pt x="9877" y="3043"/>
                  <a:pt x="9827" y="3066"/>
                </a:cubicBezTo>
                <a:cubicBezTo>
                  <a:pt x="9728" y="3111"/>
                  <a:pt x="9572" y="3235"/>
                  <a:pt x="9378" y="3426"/>
                </a:cubicBezTo>
                <a:lnTo>
                  <a:pt x="8989" y="3808"/>
                </a:lnTo>
                <a:lnTo>
                  <a:pt x="5859" y="3808"/>
                </a:lnTo>
                <a:cubicBezTo>
                  <a:pt x="4388" y="3808"/>
                  <a:pt x="3601" y="3800"/>
                  <a:pt x="3131" y="3774"/>
                </a:cubicBezTo>
                <a:cubicBezTo>
                  <a:pt x="2895" y="3762"/>
                  <a:pt x="2742" y="3745"/>
                  <a:pt x="2621" y="3718"/>
                </a:cubicBezTo>
                <a:cubicBezTo>
                  <a:pt x="2500" y="3692"/>
                  <a:pt x="2415" y="3656"/>
                  <a:pt x="2319" y="3611"/>
                </a:cubicBezTo>
                <a:cubicBezTo>
                  <a:pt x="2095" y="3506"/>
                  <a:pt x="1862" y="3451"/>
                  <a:pt x="1803" y="3482"/>
                </a:cubicBezTo>
                <a:cubicBezTo>
                  <a:pt x="1744" y="3513"/>
                  <a:pt x="1538" y="3466"/>
                  <a:pt x="1347" y="3386"/>
                </a:cubicBezTo>
                <a:cubicBezTo>
                  <a:pt x="1177" y="3315"/>
                  <a:pt x="1087" y="3284"/>
                  <a:pt x="1046" y="3296"/>
                </a:cubicBezTo>
                <a:cubicBezTo>
                  <a:pt x="1025" y="3303"/>
                  <a:pt x="1015" y="3319"/>
                  <a:pt x="1012" y="3352"/>
                </a:cubicBezTo>
                <a:cubicBezTo>
                  <a:pt x="1010" y="3386"/>
                  <a:pt x="1014" y="3435"/>
                  <a:pt x="1019" y="3499"/>
                </a:cubicBezTo>
                <a:cubicBezTo>
                  <a:pt x="1030" y="3641"/>
                  <a:pt x="1032" y="4252"/>
                  <a:pt x="1026" y="4854"/>
                </a:cubicBezTo>
                <a:lnTo>
                  <a:pt x="1019" y="5946"/>
                </a:lnTo>
                <a:lnTo>
                  <a:pt x="510" y="6278"/>
                </a:lnTo>
                <a:cubicBezTo>
                  <a:pt x="397" y="6352"/>
                  <a:pt x="310" y="6414"/>
                  <a:pt x="241" y="6469"/>
                </a:cubicBezTo>
                <a:cubicBezTo>
                  <a:pt x="173" y="6523"/>
                  <a:pt x="122" y="6576"/>
                  <a:pt x="87" y="6626"/>
                </a:cubicBezTo>
                <a:cubicBezTo>
                  <a:pt x="17" y="6728"/>
                  <a:pt x="2" y="6838"/>
                  <a:pt x="0" y="7020"/>
                </a:cubicBezTo>
                <a:cubicBezTo>
                  <a:pt x="-1" y="7121"/>
                  <a:pt x="6" y="7203"/>
                  <a:pt x="20" y="7268"/>
                </a:cubicBezTo>
                <a:cubicBezTo>
                  <a:pt x="50" y="7397"/>
                  <a:pt x="105" y="7450"/>
                  <a:pt x="168" y="7408"/>
                </a:cubicBezTo>
                <a:cubicBezTo>
                  <a:pt x="199" y="7387"/>
                  <a:pt x="236" y="7344"/>
                  <a:pt x="268" y="7273"/>
                </a:cubicBezTo>
                <a:cubicBezTo>
                  <a:pt x="313" y="7176"/>
                  <a:pt x="447" y="7135"/>
                  <a:pt x="650" y="7155"/>
                </a:cubicBezTo>
                <a:cubicBezTo>
                  <a:pt x="949" y="7184"/>
                  <a:pt x="963" y="7214"/>
                  <a:pt x="1026" y="7830"/>
                </a:cubicBezTo>
                <a:cubicBezTo>
                  <a:pt x="1050" y="8071"/>
                  <a:pt x="1082" y="8237"/>
                  <a:pt x="1126" y="8359"/>
                </a:cubicBezTo>
                <a:cubicBezTo>
                  <a:pt x="1171" y="8482"/>
                  <a:pt x="1226" y="8555"/>
                  <a:pt x="1307" y="8606"/>
                </a:cubicBezTo>
                <a:cubicBezTo>
                  <a:pt x="1492" y="8721"/>
                  <a:pt x="1507" y="8774"/>
                  <a:pt x="1388" y="8938"/>
                </a:cubicBezTo>
                <a:cubicBezTo>
                  <a:pt x="1264" y="9109"/>
                  <a:pt x="1286" y="9154"/>
                  <a:pt x="1582" y="9338"/>
                </a:cubicBezTo>
                <a:cubicBezTo>
                  <a:pt x="1827" y="9489"/>
                  <a:pt x="1900" y="9603"/>
                  <a:pt x="1857" y="9748"/>
                </a:cubicBezTo>
                <a:cubicBezTo>
                  <a:pt x="1819" y="9874"/>
                  <a:pt x="1852" y="10059"/>
                  <a:pt x="1904" y="10187"/>
                </a:cubicBezTo>
                <a:cubicBezTo>
                  <a:pt x="1930" y="10249"/>
                  <a:pt x="1968" y="10297"/>
                  <a:pt x="1998" y="10316"/>
                </a:cubicBezTo>
                <a:cubicBezTo>
                  <a:pt x="2028" y="10336"/>
                  <a:pt x="2055" y="10330"/>
                  <a:pt x="2078" y="10277"/>
                </a:cubicBezTo>
                <a:cubicBezTo>
                  <a:pt x="2112" y="10198"/>
                  <a:pt x="2152" y="10050"/>
                  <a:pt x="2172" y="9945"/>
                </a:cubicBezTo>
                <a:cubicBezTo>
                  <a:pt x="2192" y="9840"/>
                  <a:pt x="2287" y="9754"/>
                  <a:pt x="2380" y="9754"/>
                </a:cubicBezTo>
                <a:cubicBezTo>
                  <a:pt x="2409" y="9754"/>
                  <a:pt x="2431" y="9760"/>
                  <a:pt x="2453" y="9776"/>
                </a:cubicBezTo>
                <a:cubicBezTo>
                  <a:pt x="2477" y="9793"/>
                  <a:pt x="2497" y="9819"/>
                  <a:pt x="2514" y="9855"/>
                </a:cubicBezTo>
                <a:cubicBezTo>
                  <a:pt x="2547" y="9924"/>
                  <a:pt x="2568" y="10030"/>
                  <a:pt x="2581" y="10181"/>
                </a:cubicBezTo>
                <a:cubicBezTo>
                  <a:pt x="2591" y="10299"/>
                  <a:pt x="2616" y="10414"/>
                  <a:pt x="2641" y="10508"/>
                </a:cubicBezTo>
                <a:cubicBezTo>
                  <a:pt x="2641" y="10508"/>
                  <a:pt x="2641" y="10512"/>
                  <a:pt x="2641" y="10513"/>
                </a:cubicBezTo>
                <a:cubicBezTo>
                  <a:pt x="2667" y="10605"/>
                  <a:pt x="2693" y="10674"/>
                  <a:pt x="2722" y="10699"/>
                </a:cubicBezTo>
                <a:cubicBezTo>
                  <a:pt x="2780" y="10748"/>
                  <a:pt x="2829" y="10885"/>
                  <a:pt x="2829" y="11002"/>
                </a:cubicBezTo>
                <a:cubicBezTo>
                  <a:pt x="2829" y="11061"/>
                  <a:pt x="2848" y="11121"/>
                  <a:pt x="2869" y="11171"/>
                </a:cubicBezTo>
                <a:cubicBezTo>
                  <a:pt x="2891" y="11222"/>
                  <a:pt x="2916" y="11261"/>
                  <a:pt x="2950" y="11278"/>
                </a:cubicBezTo>
                <a:cubicBezTo>
                  <a:pt x="3029" y="11320"/>
                  <a:pt x="3022" y="11389"/>
                  <a:pt x="2923" y="11492"/>
                </a:cubicBezTo>
                <a:cubicBezTo>
                  <a:pt x="2882" y="11534"/>
                  <a:pt x="2860" y="11565"/>
                  <a:pt x="2856" y="11582"/>
                </a:cubicBezTo>
                <a:cubicBezTo>
                  <a:pt x="2851" y="11599"/>
                  <a:pt x="2862" y="11604"/>
                  <a:pt x="2896" y="11588"/>
                </a:cubicBezTo>
                <a:cubicBezTo>
                  <a:pt x="2963" y="11554"/>
                  <a:pt x="3181" y="11650"/>
                  <a:pt x="3379" y="11801"/>
                </a:cubicBezTo>
                <a:lnTo>
                  <a:pt x="3741" y="12071"/>
                </a:lnTo>
                <a:lnTo>
                  <a:pt x="3741" y="14321"/>
                </a:lnTo>
                <a:cubicBezTo>
                  <a:pt x="3741" y="16577"/>
                  <a:pt x="3683" y="16937"/>
                  <a:pt x="3332" y="16937"/>
                </a:cubicBezTo>
                <a:cubicBezTo>
                  <a:pt x="3278" y="16937"/>
                  <a:pt x="3240" y="16946"/>
                  <a:pt x="3224" y="16965"/>
                </a:cubicBezTo>
                <a:cubicBezTo>
                  <a:pt x="3210" y="16985"/>
                  <a:pt x="3216" y="17017"/>
                  <a:pt x="3244" y="17055"/>
                </a:cubicBezTo>
                <a:cubicBezTo>
                  <a:pt x="3294" y="17120"/>
                  <a:pt x="3348" y="17485"/>
                  <a:pt x="3358" y="17865"/>
                </a:cubicBezTo>
                <a:cubicBezTo>
                  <a:pt x="3372" y="18362"/>
                  <a:pt x="3435" y="18628"/>
                  <a:pt x="3586" y="18816"/>
                </a:cubicBezTo>
                <a:cubicBezTo>
                  <a:pt x="3769" y="19041"/>
                  <a:pt x="3793" y="19248"/>
                  <a:pt x="3774" y="20340"/>
                </a:cubicBezTo>
                <a:lnTo>
                  <a:pt x="3747" y="21600"/>
                </a:lnTo>
                <a:lnTo>
                  <a:pt x="6234" y="21600"/>
                </a:lnTo>
                <a:lnTo>
                  <a:pt x="6234" y="21099"/>
                </a:lnTo>
                <a:cubicBezTo>
                  <a:pt x="6234" y="20824"/>
                  <a:pt x="6285" y="20450"/>
                  <a:pt x="6348" y="20267"/>
                </a:cubicBezTo>
                <a:cubicBezTo>
                  <a:pt x="6432" y="20027"/>
                  <a:pt x="6426" y="19872"/>
                  <a:pt x="6328" y="19716"/>
                </a:cubicBezTo>
                <a:cubicBezTo>
                  <a:pt x="6208" y="19525"/>
                  <a:pt x="6220" y="19413"/>
                  <a:pt x="6308" y="19389"/>
                </a:cubicBezTo>
                <a:cubicBezTo>
                  <a:pt x="6351" y="19378"/>
                  <a:pt x="6411" y="19389"/>
                  <a:pt x="6482" y="19423"/>
                </a:cubicBezTo>
                <a:cubicBezTo>
                  <a:pt x="6555" y="19458"/>
                  <a:pt x="6642" y="19515"/>
                  <a:pt x="6730" y="19603"/>
                </a:cubicBezTo>
                <a:cubicBezTo>
                  <a:pt x="6806" y="19678"/>
                  <a:pt x="6863" y="19766"/>
                  <a:pt x="6911" y="19856"/>
                </a:cubicBezTo>
                <a:cubicBezTo>
                  <a:pt x="6961" y="19947"/>
                  <a:pt x="7001" y="20038"/>
                  <a:pt x="7018" y="20126"/>
                </a:cubicBezTo>
                <a:cubicBezTo>
                  <a:pt x="7054" y="20300"/>
                  <a:pt x="7019" y="20447"/>
                  <a:pt x="6911" y="20503"/>
                </a:cubicBezTo>
                <a:cubicBezTo>
                  <a:pt x="6849" y="20535"/>
                  <a:pt x="6797" y="20690"/>
                  <a:pt x="6797" y="20841"/>
                </a:cubicBezTo>
                <a:cubicBezTo>
                  <a:pt x="6797" y="20946"/>
                  <a:pt x="6812" y="21013"/>
                  <a:pt x="6851" y="21060"/>
                </a:cubicBezTo>
                <a:cubicBezTo>
                  <a:pt x="6890" y="21107"/>
                  <a:pt x="6954" y="21133"/>
                  <a:pt x="7052" y="21144"/>
                </a:cubicBezTo>
                <a:cubicBezTo>
                  <a:pt x="7216" y="21164"/>
                  <a:pt x="7324" y="21249"/>
                  <a:pt x="7347" y="21386"/>
                </a:cubicBezTo>
                <a:lnTo>
                  <a:pt x="7380" y="21600"/>
                </a:lnTo>
                <a:lnTo>
                  <a:pt x="13159" y="21600"/>
                </a:lnTo>
                <a:cubicBezTo>
                  <a:pt x="15750" y="21600"/>
                  <a:pt x="17196" y="21598"/>
                  <a:pt x="17992" y="21578"/>
                </a:cubicBezTo>
                <a:cubicBezTo>
                  <a:pt x="18788" y="21557"/>
                  <a:pt x="18930" y="21521"/>
                  <a:pt x="18930" y="21454"/>
                </a:cubicBezTo>
                <a:cubicBezTo>
                  <a:pt x="18930" y="21371"/>
                  <a:pt x="19079" y="21177"/>
                  <a:pt x="19259" y="21026"/>
                </a:cubicBezTo>
                <a:cubicBezTo>
                  <a:pt x="19343" y="20956"/>
                  <a:pt x="19410" y="20886"/>
                  <a:pt x="19467" y="20807"/>
                </a:cubicBezTo>
                <a:cubicBezTo>
                  <a:pt x="19523" y="20730"/>
                  <a:pt x="19569" y="20646"/>
                  <a:pt x="19607" y="20537"/>
                </a:cubicBezTo>
                <a:cubicBezTo>
                  <a:pt x="19608" y="20536"/>
                  <a:pt x="19607" y="20532"/>
                  <a:pt x="19607" y="20531"/>
                </a:cubicBezTo>
                <a:cubicBezTo>
                  <a:pt x="19684" y="20311"/>
                  <a:pt x="19734" y="20004"/>
                  <a:pt x="19788" y="19508"/>
                </a:cubicBezTo>
                <a:cubicBezTo>
                  <a:pt x="19828" y="19149"/>
                  <a:pt x="19916" y="18936"/>
                  <a:pt x="20063" y="18838"/>
                </a:cubicBezTo>
                <a:cubicBezTo>
                  <a:pt x="20383" y="18626"/>
                  <a:pt x="20747" y="18014"/>
                  <a:pt x="20747" y="17696"/>
                </a:cubicBezTo>
                <a:cubicBezTo>
                  <a:pt x="20747" y="17610"/>
                  <a:pt x="20772" y="17535"/>
                  <a:pt x="20807" y="17471"/>
                </a:cubicBezTo>
                <a:cubicBezTo>
                  <a:pt x="20808" y="17471"/>
                  <a:pt x="20807" y="17466"/>
                  <a:pt x="20807" y="17466"/>
                </a:cubicBezTo>
                <a:cubicBezTo>
                  <a:pt x="20844" y="17401"/>
                  <a:pt x="20895" y="17355"/>
                  <a:pt x="20961" y="17325"/>
                </a:cubicBezTo>
                <a:cubicBezTo>
                  <a:pt x="21203" y="17216"/>
                  <a:pt x="21599" y="16572"/>
                  <a:pt x="21484" y="16476"/>
                </a:cubicBezTo>
                <a:cubicBezTo>
                  <a:pt x="21443" y="16441"/>
                  <a:pt x="21349" y="16414"/>
                  <a:pt x="21277" y="16414"/>
                </a:cubicBezTo>
                <a:cubicBezTo>
                  <a:pt x="21190" y="16414"/>
                  <a:pt x="21149" y="16231"/>
                  <a:pt x="21156" y="15891"/>
                </a:cubicBezTo>
                <a:cubicBezTo>
                  <a:pt x="21160" y="15687"/>
                  <a:pt x="21153" y="15551"/>
                  <a:pt x="21122" y="15452"/>
                </a:cubicBezTo>
                <a:cubicBezTo>
                  <a:pt x="21107" y="15402"/>
                  <a:pt x="21082" y="15362"/>
                  <a:pt x="21055" y="15328"/>
                </a:cubicBezTo>
                <a:cubicBezTo>
                  <a:pt x="21028" y="15295"/>
                  <a:pt x="20995" y="15268"/>
                  <a:pt x="20955" y="15244"/>
                </a:cubicBezTo>
                <a:cubicBezTo>
                  <a:pt x="20840" y="15175"/>
                  <a:pt x="20747" y="15014"/>
                  <a:pt x="20747" y="14884"/>
                </a:cubicBezTo>
                <a:cubicBezTo>
                  <a:pt x="20747" y="14753"/>
                  <a:pt x="20670" y="14513"/>
                  <a:pt x="20573" y="14355"/>
                </a:cubicBezTo>
                <a:cubicBezTo>
                  <a:pt x="20429" y="14121"/>
                  <a:pt x="20416" y="14045"/>
                  <a:pt x="20532" y="13928"/>
                </a:cubicBezTo>
                <a:cubicBezTo>
                  <a:pt x="20591" y="13868"/>
                  <a:pt x="20620" y="13822"/>
                  <a:pt x="20613" y="13787"/>
                </a:cubicBezTo>
                <a:cubicBezTo>
                  <a:pt x="20606" y="13752"/>
                  <a:pt x="20565" y="13723"/>
                  <a:pt x="20486" y="13686"/>
                </a:cubicBezTo>
                <a:cubicBezTo>
                  <a:pt x="20379" y="13636"/>
                  <a:pt x="20291" y="13512"/>
                  <a:pt x="20291" y="13410"/>
                </a:cubicBezTo>
                <a:cubicBezTo>
                  <a:pt x="20291" y="13360"/>
                  <a:pt x="20279" y="13315"/>
                  <a:pt x="20258" y="13286"/>
                </a:cubicBezTo>
                <a:cubicBezTo>
                  <a:pt x="20235" y="13257"/>
                  <a:pt x="20205" y="13246"/>
                  <a:pt x="20170" y="13252"/>
                </a:cubicBezTo>
                <a:cubicBezTo>
                  <a:pt x="20034" y="13279"/>
                  <a:pt x="19878" y="12892"/>
                  <a:pt x="19815" y="12454"/>
                </a:cubicBezTo>
                <a:cubicBezTo>
                  <a:pt x="19815" y="12453"/>
                  <a:pt x="19815" y="12449"/>
                  <a:pt x="19815" y="12448"/>
                </a:cubicBezTo>
                <a:cubicBezTo>
                  <a:pt x="19794" y="12302"/>
                  <a:pt x="19785" y="12155"/>
                  <a:pt x="19788" y="12009"/>
                </a:cubicBezTo>
                <a:cubicBezTo>
                  <a:pt x="19796" y="11732"/>
                  <a:pt x="19756" y="11481"/>
                  <a:pt x="19701" y="11452"/>
                </a:cubicBezTo>
                <a:cubicBezTo>
                  <a:pt x="19647" y="11424"/>
                  <a:pt x="19660" y="11347"/>
                  <a:pt x="19728" y="11278"/>
                </a:cubicBezTo>
                <a:cubicBezTo>
                  <a:pt x="19824" y="11181"/>
                  <a:pt x="19737" y="11068"/>
                  <a:pt x="19339" y="10789"/>
                </a:cubicBezTo>
                <a:cubicBezTo>
                  <a:pt x="19170" y="10670"/>
                  <a:pt x="19041" y="10566"/>
                  <a:pt x="18964" y="10479"/>
                </a:cubicBezTo>
                <a:cubicBezTo>
                  <a:pt x="18886" y="10393"/>
                  <a:pt x="18858" y="10322"/>
                  <a:pt x="18877" y="10271"/>
                </a:cubicBezTo>
                <a:cubicBezTo>
                  <a:pt x="18909" y="10186"/>
                  <a:pt x="18841" y="10047"/>
                  <a:pt x="18723" y="9956"/>
                </a:cubicBezTo>
                <a:cubicBezTo>
                  <a:pt x="18595" y="9859"/>
                  <a:pt x="18528" y="9716"/>
                  <a:pt x="18562" y="9608"/>
                </a:cubicBezTo>
                <a:cubicBezTo>
                  <a:pt x="18582" y="9542"/>
                  <a:pt x="18578" y="9488"/>
                  <a:pt x="18542" y="9444"/>
                </a:cubicBezTo>
                <a:cubicBezTo>
                  <a:pt x="18505" y="9401"/>
                  <a:pt x="18436" y="9365"/>
                  <a:pt x="18334" y="9332"/>
                </a:cubicBezTo>
                <a:cubicBezTo>
                  <a:pt x="18053" y="9242"/>
                  <a:pt x="18050" y="9227"/>
                  <a:pt x="18025" y="8021"/>
                </a:cubicBezTo>
                <a:cubicBezTo>
                  <a:pt x="18012" y="7351"/>
                  <a:pt x="17987" y="6484"/>
                  <a:pt x="17972" y="6092"/>
                </a:cubicBezTo>
                <a:cubicBezTo>
                  <a:pt x="17942" y="5360"/>
                  <a:pt x="18105" y="4950"/>
                  <a:pt x="18428" y="4950"/>
                </a:cubicBezTo>
                <a:cubicBezTo>
                  <a:pt x="18597" y="4950"/>
                  <a:pt x="18691" y="4846"/>
                  <a:pt x="18662" y="4731"/>
                </a:cubicBezTo>
                <a:cubicBezTo>
                  <a:pt x="18653" y="4693"/>
                  <a:pt x="18632" y="4656"/>
                  <a:pt x="18595" y="4618"/>
                </a:cubicBezTo>
                <a:cubicBezTo>
                  <a:pt x="18493" y="4515"/>
                  <a:pt x="18517" y="4442"/>
                  <a:pt x="18696" y="4292"/>
                </a:cubicBezTo>
                <a:cubicBezTo>
                  <a:pt x="18822" y="4186"/>
                  <a:pt x="18884" y="4073"/>
                  <a:pt x="18830" y="4044"/>
                </a:cubicBezTo>
                <a:cubicBezTo>
                  <a:pt x="18776" y="4016"/>
                  <a:pt x="18756" y="3909"/>
                  <a:pt x="18790" y="3802"/>
                </a:cubicBezTo>
                <a:cubicBezTo>
                  <a:pt x="18824" y="3690"/>
                  <a:pt x="18764" y="3532"/>
                  <a:pt x="18649" y="3426"/>
                </a:cubicBezTo>
                <a:cubicBezTo>
                  <a:pt x="18593" y="3374"/>
                  <a:pt x="18553" y="3306"/>
                  <a:pt x="18528" y="3240"/>
                </a:cubicBezTo>
                <a:cubicBezTo>
                  <a:pt x="18504" y="3173"/>
                  <a:pt x="18491" y="3103"/>
                  <a:pt x="18508" y="3049"/>
                </a:cubicBezTo>
                <a:cubicBezTo>
                  <a:pt x="18541" y="2942"/>
                  <a:pt x="18516" y="2868"/>
                  <a:pt x="18448" y="2880"/>
                </a:cubicBezTo>
                <a:cubicBezTo>
                  <a:pt x="18405" y="2887"/>
                  <a:pt x="18360" y="2855"/>
                  <a:pt x="18320" y="2796"/>
                </a:cubicBezTo>
                <a:cubicBezTo>
                  <a:pt x="18290" y="2749"/>
                  <a:pt x="18267" y="2669"/>
                  <a:pt x="18240" y="2588"/>
                </a:cubicBezTo>
                <a:cubicBezTo>
                  <a:pt x="18231" y="2560"/>
                  <a:pt x="18222" y="2551"/>
                  <a:pt x="18213" y="2520"/>
                </a:cubicBezTo>
                <a:cubicBezTo>
                  <a:pt x="18145" y="2277"/>
                  <a:pt x="18088" y="1921"/>
                  <a:pt x="18059" y="1496"/>
                </a:cubicBezTo>
                <a:lnTo>
                  <a:pt x="18005" y="759"/>
                </a:lnTo>
                <a:lnTo>
                  <a:pt x="17570" y="759"/>
                </a:lnTo>
                <a:cubicBezTo>
                  <a:pt x="17329" y="759"/>
                  <a:pt x="17099" y="717"/>
                  <a:pt x="17060" y="664"/>
                </a:cubicBezTo>
                <a:cubicBezTo>
                  <a:pt x="17021" y="611"/>
                  <a:pt x="16944" y="594"/>
                  <a:pt x="16886" y="624"/>
                </a:cubicBezTo>
                <a:cubicBezTo>
                  <a:pt x="16827" y="655"/>
                  <a:pt x="16742" y="611"/>
                  <a:pt x="16705" y="529"/>
                </a:cubicBezTo>
                <a:cubicBezTo>
                  <a:pt x="16667" y="447"/>
                  <a:pt x="16575" y="382"/>
                  <a:pt x="16490" y="382"/>
                </a:cubicBezTo>
                <a:cubicBezTo>
                  <a:pt x="16406" y="382"/>
                  <a:pt x="16276" y="296"/>
                  <a:pt x="16209" y="191"/>
                </a:cubicBezTo>
                <a:cubicBezTo>
                  <a:pt x="16107" y="31"/>
                  <a:pt x="15974" y="0"/>
                  <a:pt x="15357" y="0"/>
                </a:cubicBezTo>
                <a:lnTo>
                  <a:pt x="14627" y="0"/>
                </a:lnTo>
                <a:close/>
                <a:moveTo>
                  <a:pt x="2038" y="11036"/>
                </a:moveTo>
                <a:cubicBezTo>
                  <a:pt x="1976" y="11036"/>
                  <a:pt x="1924" y="11080"/>
                  <a:pt x="1924" y="11132"/>
                </a:cubicBezTo>
                <a:cubicBezTo>
                  <a:pt x="1924" y="11184"/>
                  <a:pt x="1976" y="11227"/>
                  <a:pt x="2038" y="11228"/>
                </a:cubicBezTo>
                <a:cubicBezTo>
                  <a:pt x="2100" y="11227"/>
                  <a:pt x="2152" y="11184"/>
                  <a:pt x="2152" y="11132"/>
                </a:cubicBezTo>
                <a:cubicBezTo>
                  <a:pt x="2152" y="11080"/>
                  <a:pt x="2100" y="11036"/>
                  <a:pt x="2038" y="11036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569" name="Image" descr="Image"/>
          <p:cNvPicPr>
            <a:picLocks noChangeAspect="1"/>
          </p:cNvPicPr>
          <p:nvPr/>
        </p:nvPicPr>
        <p:blipFill>
          <a:blip r:embed="rId15"/>
          <a:srcRect l="6575" t="451" r="20544" b="1162"/>
          <a:stretch>
            <a:fillRect/>
          </a:stretch>
        </p:blipFill>
        <p:spPr>
          <a:xfrm>
            <a:off x="3440312" y="839375"/>
            <a:ext cx="1110685" cy="11187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6" h="21600" extrusionOk="0">
                <a:moveTo>
                  <a:pt x="14569" y="0"/>
                </a:moveTo>
                <a:lnTo>
                  <a:pt x="14569" y="2705"/>
                </a:lnTo>
                <a:cubicBezTo>
                  <a:pt x="14569" y="5288"/>
                  <a:pt x="14607" y="5528"/>
                  <a:pt x="15076" y="5777"/>
                </a:cubicBezTo>
                <a:cubicBezTo>
                  <a:pt x="15993" y="6264"/>
                  <a:pt x="15204" y="6479"/>
                  <a:pt x="12399" y="6528"/>
                </a:cubicBezTo>
                <a:cubicBezTo>
                  <a:pt x="10891" y="6555"/>
                  <a:pt x="9707" y="6670"/>
                  <a:pt x="9777" y="6781"/>
                </a:cubicBezTo>
                <a:cubicBezTo>
                  <a:pt x="9846" y="6892"/>
                  <a:pt x="9484" y="7158"/>
                  <a:pt x="8969" y="7371"/>
                </a:cubicBezTo>
                <a:cubicBezTo>
                  <a:pt x="7971" y="7784"/>
                  <a:pt x="6741" y="7579"/>
                  <a:pt x="6861" y="7019"/>
                </a:cubicBezTo>
                <a:cubicBezTo>
                  <a:pt x="6923" y="6732"/>
                  <a:pt x="5958" y="5632"/>
                  <a:pt x="5646" y="5632"/>
                </a:cubicBezTo>
                <a:cubicBezTo>
                  <a:pt x="5263" y="5632"/>
                  <a:pt x="5091" y="5188"/>
                  <a:pt x="5161" y="4375"/>
                </a:cubicBezTo>
                <a:cubicBezTo>
                  <a:pt x="5209" y="3832"/>
                  <a:pt x="5141" y="3567"/>
                  <a:pt x="4984" y="3663"/>
                </a:cubicBezTo>
                <a:cubicBezTo>
                  <a:pt x="4847" y="3747"/>
                  <a:pt x="4594" y="3610"/>
                  <a:pt x="4415" y="3364"/>
                </a:cubicBezTo>
                <a:cubicBezTo>
                  <a:pt x="4237" y="3118"/>
                  <a:pt x="3896" y="2845"/>
                  <a:pt x="3661" y="2758"/>
                </a:cubicBezTo>
                <a:cubicBezTo>
                  <a:pt x="3403" y="2663"/>
                  <a:pt x="3289" y="2457"/>
                  <a:pt x="3377" y="2230"/>
                </a:cubicBezTo>
                <a:cubicBezTo>
                  <a:pt x="3465" y="2003"/>
                  <a:pt x="3390" y="1854"/>
                  <a:pt x="3185" y="1854"/>
                </a:cubicBezTo>
                <a:cubicBezTo>
                  <a:pt x="2997" y="1854"/>
                  <a:pt x="2662" y="1638"/>
                  <a:pt x="2438" y="1379"/>
                </a:cubicBezTo>
                <a:cubicBezTo>
                  <a:pt x="2013" y="887"/>
                  <a:pt x="987" y="941"/>
                  <a:pt x="1085" y="1448"/>
                </a:cubicBezTo>
                <a:cubicBezTo>
                  <a:pt x="1114" y="1598"/>
                  <a:pt x="889" y="1755"/>
                  <a:pt x="585" y="1801"/>
                </a:cubicBezTo>
                <a:cubicBezTo>
                  <a:pt x="183" y="1861"/>
                  <a:pt x="-12" y="2167"/>
                  <a:pt x="0" y="2490"/>
                </a:cubicBezTo>
                <a:cubicBezTo>
                  <a:pt x="12" y="2814"/>
                  <a:pt x="228" y="3156"/>
                  <a:pt x="639" y="3310"/>
                </a:cubicBezTo>
                <a:cubicBezTo>
                  <a:pt x="1044" y="3463"/>
                  <a:pt x="1196" y="3667"/>
                  <a:pt x="1100" y="3915"/>
                </a:cubicBezTo>
                <a:cubicBezTo>
                  <a:pt x="1007" y="4155"/>
                  <a:pt x="1102" y="4291"/>
                  <a:pt x="1354" y="4291"/>
                </a:cubicBezTo>
                <a:cubicBezTo>
                  <a:pt x="1570" y="4291"/>
                  <a:pt x="1885" y="4513"/>
                  <a:pt x="2054" y="4781"/>
                </a:cubicBezTo>
                <a:cubicBezTo>
                  <a:pt x="2223" y="5050"/>
                  <a:pt x="2602" y="5272"/>
                  <a:pt x="2900" y="5272"/>
                </a:cubicBezTo>
                <a:cubicBezTo>
                  <a:pt x="3655" y="5272"/>
                  <a:pt x="3805" y="5632"/>
                  <a:pt x="3738" y="7256"/>
                </a:cubicBezTo>
                <a:cubicBezTo>
                  <a:pt x="3682" y="8625"/>
                  <a:pt x="3704" y="8672"/>
                  <a:pt x="4377" y="8819"/>
                </a:cubicBezTo>
                <a:cubicBezTo>
                  <a:pt x="4758" y="8903"/>
                  <a:pt x="5174" y="8996"/>
                  <a:pt x="5300" y="9026"/>
                </a:cubicBezTo>
                <a:cubicBezTo>
                  <a:pt x="5431" y="9057"/>
                  <a:pt x="5536" y="11116"/>
                  <a:pt x="5546" y="13823"/>
                </a:cubicBezTo>
                <a:cubicBezTo>
                  <a:pt x="5560" y="17743"/>
                  <a:pt x="5627" y="18566"/>
                  <a:pt x="5915" y="18566"/>
                </a:cubicBezTo>
                <a:cubicBezTo>
                  <a:pt x="6413" y="18566"/>
                  <a:pt x="6543" y="19142"/>
                  <a:pt x="6084" y="19317"/>
                </a:cubicBezTo>
                <a:cubicBezTo>
                  <a:pt x="5784" y="19431"/>
                  <a:pt x="5752" y="19571"/>
                  <a:pt x="5954" y="19945"/>
                </a:cubicBezTo>
                <a:cubicBezTo>
                  <a:pt x="6155" y="20318"/>
                  <a:pt x="6290" y="20361"/>
                  <a:pt x="6554" y="20144"/>
                </a:cubicBezTo>
                <a:cubicBezTo>
                  <a:pt x="6946" y="19822"/>
                  <a:pt x="8045" y="19922"/>
                  <a:pt x="7984" y="20274"/>
                </a:cubicBezTo>
                <a:cubicBezTo>
                  <a:pt x="7959" y="20422"/>
                  <a:pt x="9599" y="20512"/>
                  <a:pt x="12292" y="20512"/>
                </a:cubicBezTo>
                <a:cubicBezTo>
                  <a:pt x="15990" y="20512"/>
                  <a:pt x="16640" y="20569"/>
                  <a:pt x="16645" y="20880"/>
                </a:cubicBezTo>
                <a:cubicBezTo>
                  <a:pt x="16649" y="21081"/>
                  <a:pt x="16739" y="21386"/>
                  <a:pt x="16845" y="21554"/>
                </a:cubicBezTo>
                <a:cubicBezTo>
                  <a:pt x="16856" y="21570"/>
                  <a:pt x="16891" y="21585"/>
                  <a:pt x="16915" y="21600"/>
                </a:cubicBezTo>
                <a:cubicBezTo>
                  <a:pt x="17036" y="21473"/>
                  <a:pt x="17659" y="21370"/>
                  <a:pt x="18353" y="21370"/>
                </a:cubicBezTo>
                <a:cubicBezTo>
                  <a:pt x="19382" y="21370"/>
                  <a:pt x="19693" y="21276"/>
                  <a:pt x="19807" y="20941"/>
                </a:cubicBezTo>
                <a:cubicBezTo>
                  <a:pt x="19886" y="20706"/>
                  <a:pt x="20085" y="20325"/>
                  <a:pt x="20253" y="20098"/>
                </a:cubicBezTo>
                <a:cubicBezTo>
                  <a:pt x="20503" y="19760"/>
                  <a:pt x="20478" y="19601"/>
                  <a:pt x="20107" y="19194"/>
                </a:cubicBezTo>
                <a:cubicBezTo>
                  <a:pt x="19735" y="18787"/>
                  <a:pt x="19664" y="18334"/>
                  <a:pt x="19699" y="16688"/>
                </a:cubicBezTo>
                <a:cubicBezTo>
                  <a:pt x="19741" y="14755"/>
                  <a:pt x="20015" y="13902"/>
                  <a:pt x="20499" y="14198"/>
                </a:cubicBezTo>
                <a:cubicBezTo>
                  <a:pt x="20625" y="14276"/>
                  <a:pt x="20892" y="14274"/>
                  <a:pt x="21091" y="14198"/>
                </a:cubicBezTo>
                <a:cubicBezTo>
                  <a:pt x="21388" y="14085"/>
                  <a:pt x="21399" y="13976"/>
                  <a:pt x="21153" y="13585"/>
                </a:cubicBezTo>
                <a:cubicBezTo>
                  <a:pt x="20915" y="13208"/>
                  <a:pt x="20913" y="12988"/>
                  <a:pt x="21153" y="12543"/>
                </a:cubicBezTo>
                <a:cubicBezTo>
                  <a:pt x="21484" y="11929"/>
                  <a:pt x="21524" y="11220"/>
                  <a:pt x="21476" y="6429"/>
                </a:cubicBezTo>
                <a:cubicBezTo>
                  <a:pt x="21471" y="5993"/>
                  <a:pt x="21479" y="5195"/>
                  <a:pt x="21499" y="4659"/>
                </a:cubicBezTo>
                <a:cubicBezTo>
                  <a:pt x="21588" y="2250"/>
                  <a:pt x="21470" y="1497"/>
                  <a:pt x="20937" y="1142"/>
                </a:cubicBezTo>
                <a:lnTo>
                  <a:pt x="20414" y="789"/>
                </a:lnTo>
                <a:lnTo>
                  <a:pt x="20991" y="352"/>
                </a:lnTo>
                <a:cubicBezTo>
                  <a:pt x="21121" y="253"/>
                  <a:pt x="21142" y="174"/>
                  <a:pt x="20999" y="115"/>
                </a:cubicBezTo>
                <a:cubicBezTo>
                  <a:pt x="20423" y="255"/>
                  <a:pt x="20105" y="475"/>
                  <a:pt x="19884" y="820"/>
                </a:cubicBezTo>
                <a:cubicBezTo>
                  <a:pt x="19774" y="990"/>
                  <a:pt x="19595" y="1080"/>
                  <a:pt x="19484" y="1011"/>
                </a:cubicBezTo>
                <a:cubicBezTo>
                  <a:pt x="19372" y="943"/>
                  <a:pt x="19223" y="1105"/>
                  <a:pt x="19153" y="1372"/>
                </a:cubicBezTo>
                <a:cubicBezTo>
                  <a:pt x="19053" y="1751"/>
                  <a:pt x="18821" y="1854"/>
                  <a:pt x="18068" y="1854"/>
                </a:cubicBezTo>
                <a:cubicBezTo>
                  <a:pt x="17289" y="1854"/>
                  <a:pt x="16998" y="1720"/>
                  <a:pt x="16561" y="1134"/>
                </a:cubicBezTo>
                <a:cubicBezTo>
                  <a:pt x="16264" y="737"/>
                  <a:pt x="16022" y="293"/>
                  <a:pt x="16022" y="153"/>
                </a:cubicBezTo>
                <a:cubicBezTo>
                  <a:pt x="16022" y="87"/>
                  <a:pt x="15451" y="40"/>
                  <a:pt x="14569" y="0"/>
                </a:cubicBezTo>
                <a:close/>
                <a:moveTo>
                  <a:pt x="14968" y="2919"/>
                </a:moveTo>
                <a:cubicBezTo>
                  <a:pt x="15039" y="2926"/>
                  <a:pt x="15109" y="2977"/>
                  <a:pt x="15168" y="3073"/>
                </a:cubicBezTo>
                <a:cubicBezTo>
                  <a:pt x="15267" y="3230"/>
                  <a:pt x="15235" y="3467"/>
                  <a:pt x="15099" y="3601"/>
                </a:cubicBezTo>
                <a:cubicBezTo>
                  <a:pt x="14935" y="3764"/>
                  <a:pt x="14788" y="3754"/>
                  <a:pt x="14669" y="3563"/>
                </a:cubicBezTo>
                <a:cubicBezTo>
                  <a:pt x="14570" y="3405"/>
                  <a:pt x="14602" y="3168"/>
                  <a:pt x="14738" y="3034"/>
                </a:cubicBezTo>
                <a:cubicBezTo>
                  <a:pt x="14820" y="2953"/>
                  <a:pt x="14898" y="2912"/>
                  <a:pt x="14968" y="2919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eneralization performa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泛化表现</a:t>
            </a:r>
            <a:endParaRPr dirty="0"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Label Shif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标签转移</a:t>
            </a:r>
            <a:endParaRPr dirty="0"/>
          </a:p>
        </p:txBody>
      </p:sp>
      <p:sp>
        <p:nvSpPr>
          <p:cNvPr id="574" name="Medical diagnosi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医学诊断</a:t>
            </a:r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ja-JP" altLang="en-US"/>
              <a:t>训练时几乎没有病人的数据</a:t>
            </a:r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ja-JP" altLang="en-US"/>
              <a:t>流感季节期间的数据测试，其中 </a:t>
            </a:r>
            <a:r>
              <a:rPr lang="en-US" dirty="0"/>
              <a:t>q(</a:t>
            </a:r>
            <a:r>
              <a:rPr lang="ja-JP" altLang="en-US"/>
              <a:t>流感</a:t>
            </a:r>
            <a:r>
              <a:rPr lang="en-US" altLang="ja-JP" dirty="0"/>
              <a:t>) &gt; </a:t>
            </a:r>
            <a:r>
              <a:rPr lang="en-US" dirty="0"/>
              <a:t>p(</a:t>
            </a:r>
            <a:r>
              <a:rPr lang="ja-JP" altLang="en-US"/>
              <a:t>流感</a:t>
            </a:r>
            <a:r>
              <a:rPr lang="en-US" altLang="ja-JP" dirty="0"/>
              <a:t>)</a:t>
            </a:r>
            <a:r>
              <a:rPr lang="ja-JP" altLang="en-US"/>
              <a:t>，而流感症状 </a:t>
            </a:r>
            <a:r>
              <a:rPr lang="en-US" dirty="0"/>
              <a:t>p(</a:t>
            </a:r>
            <a:r>
              <a:rPr lang="ja-JP" altLang="en-US"/>
              <a:t>症状</a:t>
            </a:r>
            <a:r>
              <a:rPr lang="en-US" altLang="ja-JP" dirty="0"/>
              <a:t>|</a:t>
            </a:r>
            <a:r>
              <a:rPr lang="ja-JP" altLang="en-US"/>
              <a:t>流感</a:t>
            </a:r>
            <a:r>
              <a:rPr lang="en-US" altLang="ja-JP" dirty="0"/>
              <a:t>) </a:t>
            </a:r>
            <a:r>
              <a:rPr lang="ja-JP" altLang="en-US"/>
              <a:t>仍然相同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语音识别</a:t>
            </a:r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ja-JP" altLang="en-US"/>
              <a:t>在选举前训练新闻广播数据</a:t>
            </a:r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ja-JP" altLang="en-US"/>
              <a:t>选举后的新闻广播测试（新主题，名称，讨论，但仍然是同一种语言）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Label Shif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标签转移</a:t>
            </a:r>
            <a:endParaRPr dirty="0"/>
          </a:p>
        </p:txBody>
      </p:sp>
      <p:sp>
        <p:nvSpPr>
          <p:cNvPr id="577" name="Data generating process p(x|y) is unchange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数据生成过程</a:t>
            </a:r>
            <a:r>
              <a:rPr lang="zh-CN" altLang="en-US" dirty="0"/>
              <a:t> </a:t>
            </a:r>
            <a:r>
              <a:rPr lang="en-US" dirty="0"/>
              <a:t>p</a:t>
            </a:r>
            <a:r>
              <a:rPr lang="en-US" altLang="zh-CN" dirty="0"/>
              <a:t>(</a:t>
            </a:r>
            <a:r>
              <a:rPr lang="en-US" dirty="0"/>
              <a:t>x | y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ja-JP" altLang="en-US"/>
              <a:t>不变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标签变化</a:t>
            </a:r>
            <a:r>
              <a:rPr lang="zh-CN" altLang="en-US" dirty="0"/>
              <a:t>（</a:t>
            </a:r>
            <a:r>
              <a:rPr lang="ja-JP" altLang="en-US"/>
              <a:t>因基础原因发生变化</a:t>
            </a:r>
            <a:r>
              <a:rPr lang="zh-CN" altLang="en-US" dirty="0"/>
              <a:t>）</a:t>
            </a:r>
            <a:endParaRPr lang="ja-JP" altLang="en-US"/>
          </a:p>
          <a:p>
            <a:pPr marL="240631" indent="-240631">
              <a:buSzPct val="100000"/>
              <a:buChar char="•"/>
            </a:pPr>
            <a:endParaRPr lang="ja-JP" altLang="en-US"/>
          </a:p>
          <a:p>
            <a:pPr marL="240631" indent="-240631">
              <a:buSzPct val="100000"/>
              <a:buChar char="•"/>
            </a:pPr>
            <a:r>
              <a:rPr lang="ja-JP" altLang="en-US"/>
              <a:t>需要重新生成数据</a:t>
            </a:r>
            <a:r>
              <a:rPr lang="zh-CN" altLang="en-US" dirty="0"/>
              <a:t>：</a:t>
            </a:r>
            <a:endParaRPr dirty="0"/>
          </a:p>
        </p:txBody>
      </p:sp>
      <p:pic>
        <p:nvPicPr>
          <p:cNvPr id="5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3360" y="226346"/>
            <a:ext cx="3052162" cy="3758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7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1814" y="2191499"/>
            <a:ext cx="1574801" cy="736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8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940" y="3102425"/>
            <a:ext cx="8300444" cy="660393"/>
          </a:xfrm>
          <a:prstGeom prst="rect">
            <a:avLst/>
          </a:prstGeom>
          <a:ln w="12700">
            <a:miter lim="400000"/>
          </a:ln>
        </p:spPr>
      </p:pic>
      <p:sp>
        <p:nvSpPr>
          <p:cNvPr id="581" name="Arrow"/>
          <p:cNvSpPr/>
          <p:nvPr/>
        </p:nvSpPr>
        <p:spPr>
          <a:xfrm rot="5400000" flipH="1">
            <a:off x="5543753" y="3950592"/>
            <a:ext cx="520294" cy="520295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2" name="We don’t have samples from q(y)!"/>
          <p:cNvSpPr txBox="1"/>
          <p:nvPr/>
        </p:nvSpPr>
        <p:spPr>
          <a:xfrm>
            <a:off x="4709089" y="4449121"/>
            <a:ext cx="2512865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 b="1">
                <a:solidFill>
                  <a:schemeClr val="accent2"/>
                </a:solidFill>
              </a:defRPr>
            </a:lvl1pPr>
          </a:lstStyle>
          <a:p>
            <a:r>
              <a:rPr lang="ja-JP" altLang="en-US"/>
              <a:t>我们没有</a:t>
            </a:r>
            <a:r>
              <a:rPr dirty="0"/>
              <a:t>q(y)</a:t>
            </a:r>
            <a:r>
              <a:rPr lang="ja-JP" altLang="en-US"/>
              <a:t>的采样 </a:t>
            </a:r>
            <a:r>
              <a:rPr dirty="0"/>
              <a:t>!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Label Shif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标签转移</a:t>
            </a:r>
            <a:endParaRPr dirty="0"/>
          </a:p>
        </p:txBody>
      </p:sp>
      <p:sp>
        <p:nvSpPr>
          <p:cNvPr id="585" name="Key Idea - measure the estimates on test s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关键理念 </a:t>
            </a:r>
            <a:r>
              <a:rPr lang="en-US" altLang="ja-JP" dirty="0"/>
              <a:t>- </a:t>
            </a:r>
            <a:r>
              <a:rPr lang="ja-JP" altLang="en-US"/>
              <a:t>衡量测试集的估计</a:t>
            </a:r>
            <a:endParaRPr dirty="0"/>
          </a:p>
          <a:p>
            <a:pPr marL="621631" lvl="1" indent="-240631"/>
            <a:r>
              <a:rPr dirty="0"/>
              <a:t>p(</a:t>
            </a:r>
            <a:r>
              <a:rPr dirty="0" err="1"/>
              <a:t>x|y</a:t>
            </a:r>
            <a:r>
              <a:rPr dirty="0"/>
              <a:t>) </a:t>
            </a:r>
            <a:r>
              <a:rPr lang="ja-JP" altLang="en-US"/>
              <a:t>在训练和测试时相同</a:t>
            </a:r>
            <a:endParaRPr dirty="0"/>
          </a:p>
          <a:p>
            <a:pPr marL="621631" lvl="1" indent="-240631"/>
            <a:r>
              <a:rPr lang="ja-JP" altLang="en-US"/>
              <a:t>基于</a:t>
            </a:r>
            <a:r>
              <a:rPr lang="zh-CN" altLang="en-US" dirty="0"/>
              <a:t> </a:t>
            </a:r>
            <a:r>
              <a:rPr lang="en-US" altLang="zh-CN" dirty="0"/>
              <a:t>p(…</a:t>
            </a:r>
            <a:r>
              <a:rPr dirty="0"/>
              <a:t> |</a:t>
            </a:r>
            <a:r>
              <a:rPr dirty="0" err="1"/>
              <a:t>x,y</a:t>
            </a:r>
            <a:r>
              <a:rPr lang="en-US" altLang="zh-CN" dirty="0"/>
              <a:t>)</a:t>
            </a:r>
            <a:r>
              <a:rPr dirty="0"/>
              <a:t> </a:t>
            </a:r>
            <a:r>
              <a:rPr lang="ja-JP" altLang="en-US"/>
              <a:t>预测的分布必须相同</a:t>
            </a:r>
            <a:endParaRPr dirty="0"/>
          </a:p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简单的“光谱”算法</a:t>
            </a:r>
            <a:r>
              <a:rPr dirty="0"/>
              <a:t> </a:t>
            </a:r>
            <a:r>
              <a:rPr b="0" dirty="0"/>
              <a:t>(Lipton, Wang, </a:t>
            </a:r>
            <a:r>
              <a:rPr b="0" dirty="0" err="1"/>
              <a:t>Smola</a:t>
            </a:r>
            <a:r>
              <a:rPr b="0" dirty="0"/>
              <a:t>, 2018)</a:t>
            </a:r>
          </a:p>
          <a:p>
            <a:pPr marL="621631" lvl="1" indent="-240631"/>
            <a:r>
              <a:rPr lang="ja-JP" altLang="en-US"/>
              <a:t>坚持混淆矩阵</a:t>
            </a:r>
            <a:endParaRPr dirty="0"/>
          </a:p>
          <a:p>
            <a:pPr marL="621631" lvl="1" indent="-240631"/>
            <a:r>
              <a:rPr lang="ja-JP" altLang="en-US"/>
              <a:t>在测试集上的预测标签矢量</a:t>
            </a:r>
          </a:p>
          <a:p>
            <a:pPr marL="621631" lvl="1" indent="-240631"/>
            <a:r>
              <a:rPr lang="ja-JP" altLang="en-US"/>
              <a:t>通过矩阵求逆得到</a:t>
            </a:r>
            <a:r>
              <a:rPr lang="zh-CN" altLang="en-US" dirty="0"/>
              <a:t> </a:t>
            </a:r>
            <a:r>
              <a:rPr lang="en-US" altLang="zh-CN" dirty="0"/>
              <a:t>q(y)</a:t>
            </a:r>
            <a:endParaRPr dirty="0"/>
          </a:p>
        </p:txBody>
      </p:sp>
      <p:pic>
        <p:nvPicPr>
          <p:cNvPr id="58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3360" y="226346"/>
            <a:ext cx="3052162" cy="3758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8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6245" y="2804162"/>
            <a:ext cx="3171876" cy="3184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8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1633" y="3211264"/>
            <a:ext cx="2755901" cy="33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89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1640" y="4156025"/>
            <a:ext cx="2895601" cy="698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uarante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标签转移</a:t>
            </a:r>
            <a:endParaRPr dirty="0"/>
          </a:p>
        </p:txBody>
      </p:sp>
      <p:sp>
        <p:nvSpPr>
          <p:cNvPr id="592" name="Robust under misspecific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假设错误稳定</a:t>
            </a:r>
            <a:endParaRPr dirty="0"/>
          </a:p>
          <a:p>
            <a:pPr marL="621631" lvl="1" indent="-240631"/>
            <a:r>
              <a:rPr lang="zh-CN" altLang="en-US" dirty="0"/>
              <a:t>即使估计 </a:t>
            </a:r>
            <a:r>
              <a:rPr lang="en-US" altLang="zh-CN" dirty="0"/>
              <a:t>y(x)</a:t>
            </a:r>
            <a:r>
              <a:rPr lang="zh-CN" altLang="en-US" dirty="0"/>
              <a:t> 错误，也可以校准（保持和测试集上的相同错误）</a:t>
            </a:r>
          </a:p>
          <a:p>
            <a:pPr marL="621631" lvl="1" indent="-240631"/>
            <a:r>
              <a:rPr lang="zh-CN" altLang="en-US" dirty="0"/>
              <a:t>混淆矩阵和标签向量集中（使用矩阵</a:t>
            </a:r>
            <a:r>
              <a:rPr lang="en-US" altLang="zh-CN" dirty="0"/>
              <a:t>Bernstein</a:t>
            </a:r>
            <a:r>
              <a:rPr lang="zh-CN" altLang="en-US" dirty="0"/>
              <a:t>不等式）</a:t>
            </a:r>
          </a:p>
          <a:p>
            <a:pPr marL="240631" indent="-240631">
              <a:buSzPct val="100000"/>
              <a:buFontTx/>
              <a:buChar char="•"/>
              <a:defRPr b="1"/>
            </a:pPr>
            <a:r>
              <a:rPr lang="zh-CN" altLang="en-US" dirty="0"/>
              <a:t>算法</a:t>
            </a:r>
            <a:r>
              <a:rPr lang="ja-JP" altLang="en-US"/>
              <a:t>复杂度</a:t>
            </a:r>
            <a:endParaRPr lang="zh-CN" altLang="en-US" dirty="0"/>
          </a:p>
          <a:p>
            <a:pPr marL="621631" lvl="1" indent="-240631"/>
            <a:r>
              <a:rPr lang="ja-JP" altLang="en-US"/>
              <a:t>与</a:t>
            </a:r>
            <a:r>
              <a:rPr lang="zh-CN" altLang="en-US" dirty="0"/>
              <a:t>类别数量的呈立方比</a:t>
            </a:r>
            <a:endParaRPr lang="en-US" altLang="zh-CN" dirty="0"/>
          </a:p>
          <a:p>
            <a:pPr marL="621631" lvl="1" indent="-240631"/>
            <a:r>
              <a:rPr lang="ja-JP" altLang="en-US"/>
              <a:t>与</a:t>
            </a:r>
            <a:r>
              <a:rPr lang="zh-CN" altLang="en-US" dirty="0"/>
              <a:t>样本大小呈线性关系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Black Box Shift Correction on CIFAR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CIFAR10</a:t>
            </a:r>
            <a:r>
              <a:rPr lang="ja-JP" altLang="en-US"/>
              <a:t>上的黑盒协变量偏移校正</a:t>
            </a:r>
            <a:endParaRPr dirty="0"/>
          </a:p>
        </p:txBody>
      </p:sp>
      <p:pic>
        <p:nvPicPr>
          <p:cNvPr id="595" name="Image" descr="Image"/>
          <p:cNvPicPr>
            <a:picLocks noChangeAspect="1"/>
          </p:cNvPicPr>
          <p:nvPr/>
        </p:nvPicPr>
        <p:blipFill>
          <a:blip r:embed="rId2"/>
          <a:srcRect t="10076" b="14658"/>
          <a:stretch>
            <a:fillRect/>
          </a:stretch>
        </p:blipFill>
        <p:spPr>
          <a:xfrm>
            <a:off x="0" y="1265902"/>
            <a:ext cx="9144000" cy="2941536"/>
          </a:xfrm>
          <a:prstGeom prst="rect">
            <a:avLst/>
          </a:prstGeom>
          <a:ln w="12700">
            <a:miter lim="400000"/>
          </a:ln>
        </p:spPr>
      </p:pic>
      <p:sp>
        <p:nvSpPr>
          <p:cNvPr id="596" name="Tweaking one class probability"/>
          <p:cNvSpPr txBox="1"/>
          <p:nvPr/>
        </p:nvSpPr>
        <p:spPr>
          <a:xfrm>
            <a:off x="1420327" y="4264803"/>
            <a:ext cx="170815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调整一个类概率</a:t>
            </a:r>
            <a:endParaRPr dirty="0"/>
          </a:p>
        </p:txBody>
      </p:sp>
      <p:sp>
        <p:nvSpPr>
          <p:cNvPr id="597" name="Dirichlet prior over shifts"/>
          <p:cNvSpPr txBox="1"/>
          <p:nvPr/>
        </p:nvSpPr>
        <p:spPr>
          <a:xfrm>
            <a:off x="6035006" y="4277183"/>
            <a:ext cx="184922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Dirichlet</a:t>
            </a:r>
            <a:r>
              <a:rPr lang="ja-JP" altLang="en-US"/>
              <a:t>之前偏移</a:t>
            </a:r>
            <a:endParaRPr dirty="0"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Adversarial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对抗性数据</a:t>
            </a:r>
            <a:endParaRPr dirty="0"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14" y="0"/>
            <a:ext cx="7588771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Adversarial Image Generation (e.g. Sharif et al. 2017)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573704" cy="545743"/>
          </a:xfrm>
          <a:prstGeom prst="rect">
            <a:avLst/>
          </a:prstGeom>
        </p:spPr>
        <p:txBody>
          <a:bodyPr/>
          <a:lstStyle/>
          <a:p>
            <a:pPr defTabSz="438911">
              <a:defRPr sz="2688"/>
            </a:pPr>
            <a:r>
              <a:rPr lang="ja-JP" altLang="en-US"/>
              <a:t>对抗性数据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dirty="0"/>
              <a:t> </a:t>
            </a:r>
            <a:r>
              <a:rPr lang="ja-JP" altLang="en-US"/>
              <a:t>图像生成</a:t>
            </a:r>
            <a:r>
              <a:rPr b="0" dirty="0"/>
              <a:t>(e.g. Sharif et al. 2017)</a:t>
            </a:r>
          </a:p>
        </p:txBody>
      </p:sp>
      <p:pic>
        <p:nvPicPr>
          <p:cNvPr id="60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717550"/>
            <a:ext cx="4330700" cy="2209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05" name="Image" descr="Image"/>
          <p:cNvPicPr>
            <a:picLocks noChangeAspect="1"/>
          </p:cNvPicPr>
          <p:nvPr/>
        </p:nvPicPr>
        <p:blipFill>
          <a:blip r:embed="rId3"/>
          <a:srcRect l="3197" t="11166" r="2573" b="4448"/>
          <a:stretch>
            <a:fillRect/>
          </a:stretch>
        </p:blipFill>
        <p:spPr>
          <a:xfrm>
            <a:off x="389582" y="3115614"/>
            <a:ext cx="4145360" cy="1500443"/>
          </a:xfrm>
          <a:prstGeom prst="rect">
            <a:avLst/>
          </a:prstGeom>
          <a:ln w="12700">
            <a:miter lim="400000"/>
          </a:ln>
        </p:spPr>
      </p:pic>
      <p:sp>
        <p:nvSpPr>
          <p:cNvPr id="606" name="Digital manipulation…"/>
          <p:cNvSpPr txBox="1"/>
          <p:nvPr/>
        </p:nvSpPr>
        <p:spPr>
          <a:xfrm>
            <a:off x="5453305" y="1438608"/>
            <a:ext cx="2746904" cy="44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300"/>
            </a:pPr>
            <a:r>
              <a:rPr lang="ja-JP" altLang="en-US"/>
              <a:t>数字操纵来躲避识别</a:t>
            </a:r>
            <a:endParaRPr dirty="0"/>
          </a:p>
        </p:txBody>
      </p:sp>
      <p:sp>
        <p:nvSpPr>
          <p:cNvPr id="607" name="In real life - via 3D printed glasses"/>
          <p:cNvSpPr txBox="1"/>
          <p:nvPr/>
        </p:nvSpPr>
        <p:spPr>
          <a:xfrm>
            <a:off x="4991927" y="3482064"/>
            <a:ext cx="3669660" cy="44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300"/>
            </a:lvl1pPr>
          </a:lstStyle>
          <a:p>
            <a:r>
              <a:rPr lang="ja-JP" altLang="en-US"/>
              <a:t>在现实生活中 </a:t>
            </a:r>
            <a:r>
              <a:rPr lang="en-US" altLang="ja-JP" dirty="0"/>
              <a:t>- </a:t>
            </a:r>
            <a:r>
              <a:rPr lang="ja-JP" altLang="en-US"/>
              <a:t>通过</a:t>
            </a:r>
            <a:r>
              <a:rPr lang="en-US" altLang="ja-JP" dirty="0"/>
              <a:t>3</a:t>
            </a:r>
            <a:r>
              <a:rPr lang="en-US" dirty="0"/>
              <a:t>D</a:t>
            </a:r>
            <a:r>
              <a:rPr lang="ja-JP" altLang="en-US"/>
              <a:t>眼镜</a:t>
            </a:r>
            <a:endParaRPr dirty="0"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Adversarial Audio Generation (e.g. Carlini &amp; Wagner, 2018)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685722" cy="545743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402336">
              <a:defRPr sz="2464"/>
            </a:pPr>
            <a:r>
              <a:rPr lang="ja-JP" altLang="en-US"/>
              <a:t>对抗性数据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ja-JP" altLang="en-US"/>
              <a:t>语言生成</a:t>
            </a:r>
            <a:r>
              <a:rPr dirty="0"/>
              <a:t> </a:t>
            </a:r>
            <a:r>
              <a:rPr b="0" dirty="0"/>
              <a:t>(e.g. </a:t>
            </a:r>
            <a:r>
              <a:rPr b="0" dirty="0" err="1"/>
              <a:t>Carlini</a:t>
            </a:r>
            <a:r>
              <a:rPr b="0" dirty="0"/>
              <a:t> &amp; Wagner, 2018)</a:t>
            </a:r>
          </a:p>
        </p:txBody>
      </p:sp>
      <p:sp>
        <p:nvSpPr>
          <p:cNvPr id="610" name="Modify data slightly such as to obtain wrong class"/>
          <p:cNvSpPr txBox="1">
            <a:spLocks noGrp="1"/>
          </p:cNvSpPr>
          <p:nvPr>
            <p:ph type="body" sz="half" idx="1"/>
          </p:nvPr>
        </p:nvSpPr>
        <p:spPr>
          <a:xfrm>
            <a:off x="5623147" y="1009331"/>
            <a:ext cx="2922749" cy="3553928"/>
          </a:xfrm>
          <a:prstGeom prst="rect">
            <a:avLst/>
          </a:prstGeom>
        </p:spPr>
        <p:txBody>
          <a:bodyPr/>
          <a:lstStyle>
            <a:lvl1pPr marL="240631" indent="-240631">
              <a:buSzPct val="100000"/>
              <a:buChar char="•"/>
            </a:lvl1pPr>
          </a:lstStyle>
          <a:p>
            <a:r>
              <a:rPr lang="ja-JP" altLang="en-US"/>
              <a:t>稍微修改数据，以获得错误的类</a:t>
            </a:r>
            <a:endParaRPr dirty="0"/>
          </a:p>
        </p:txBody>
      </p:sp>
      <p:pic>
        <p:nvPicPr>
          <p:cNvPr id="61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75" y="884246"/>
            <a:ext cx="5360650" cy="3804098"/>
          </a:xfrm>
          <a:prstGeom prst="rect">
            <a:avLst/>
          </a:prstGeom>
          <a:ln w="12700">
            <a:miter lim="400000"/>
          </a:ln>
        </p:spPr>
      </p:pic>
      <p:pic>
        <p:nvPicPr>
          <p:cNvPr id="61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537" y="2161927"/>
            <a:ext cx="3124201" cy="927101"/>
          </a:xfrm>
          <a:prstGeom prst="rect">
            <a:avLst/>
          </a:prstGeom>
          <a:ln w="12700">
            <a:miter lim="400000"/>
          </a:ln>
        </p:spPr>
      </p:pic>
      <p:sp>
        <p:nvSpPr>
          <p:cNvPr id="613" name="Different norms…"/>
          <p:cNvSpPr/>
          <p:nvPr/>
        </p:nvSpPr>
        <p:spPr>
          <a:xfrm>
            <a:off x="6190938" y="3089028"/>
            <a:ext cx="1849026" cy="13855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1" y="0"/>
                </a:moveTo>
                <a:lnTo>
                  <a:pt x="15082" y="2677"/>
                </a:lnTo>
                <a:lnTo>
                  <a:pt x="995" y="2677"/>
                </a:lnTo>
                <a:cubicBezTo>
                  <a:pt x="446" y="2677"/>
                  <a:pt x="0" y="3255"/>
                  <a:pt x="0" y="3967"/>
                </a:cubicBezTo>
                <a:lnTo>
                  <a:pt x="0" y="20310"/>
                </a:lnTo>
                <a:cubicBezTo>
                  <a:pt x="0" y="21022"/>
                  <a:pt x="446" y="21600"/>
                  <a:pt x="995" y="21600"/>
                </a:cubicBezTo>
                <a:lnTo>
                  <a:pt x="20609" y="21600"/>
                </a:lnTo>
                <a:cubicBezTo>
                  <a:pt x="21158" y="21600"/>
                  <a:pt x="21600" y="21022"/>
                  <a:pt x="21600" y="20310"/>
                </a:cubicBezTo>
                <a:lnTo>
                  <a:pt x="21600" y="3967"/>
                </a:lnTo>
                <a:cubicBezTo>
                  <a:pt x="21600" y="3255"/>
                  <a:pt x="21158" y="2677"/>
                  <a:pt x="20609" y="2677"/>
                </a:cubicBezTo>
                <a:lnTo>
                  <a:pt x="19056" y="2677"/>
                </a:lnTo>
                <a:lnTo>
                  <a:pt x="17071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r>
              <a:rPr lang="ja-JP" altLang="en-US"/>
              <a:t>不同的规范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lang="ja-JP" altLang="en-US"/>
              <a:t>不同的数据集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lang="ja-JP" altLang="en-US"/>
              <a:t>不同的论文</a:t>
            </a:r>
            <a:r>
              <a:rPr lang="en-US" altLang="ja-JP" dirty="0"/>
              <a:t>......</a:t>
            </a:r>
            <a:endParaRPr dirty="0"/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‘Unnatural’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ja-JP" dirty="0"/>
              <a:t>'</a:t>
            </a:r>
            <a:r>
              <a:rPr lang="ja-JP" altLang="en-US"/>
              <a:t>不自然</a:t>
            </a:r>
            <a:r>
              <a:rPr lang="en-US" altLang="ja-JP" dirty="0"/>
              <a:t>'</a:t>
            </a:r>
            <a:r>
              <a:rPr lang="ja-JP" altLang="en-US"/>
              <a:t>的数据</a:t>
            </a:r>
            <a:endParaRPr dirty="0"/>
          </a:p>
        </p:txBody>
      </p:sp>
      <p:sp>
        <p:nvSpPr>
          <p:cNvPr id="618" name="Training and ‘natural’ test data live in small subset…"/>
          <p:cNvSpPr txBox="1">
            <a:spLocks noGrp="1"/>
          </p:cNvSpPr>
          <p:nvPr>
            <p:ph type="body" sz="half" idx="1"/>
          </p:nvPr>
        </p:nvSpPr>
        <p:spPr>
          <a:xfrm>
            <a:off x="2894293" y="2708823"/>
            <a:ext cx="5833003" cy="1511796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训练和“自然”测试数据存在于小的子集中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对抗性数据略微偏离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函数未定义，远离数据发生的位置</a:t>
            </a:r>
            <a:endParaRPr dirty="0"/>
          </a:p>
        </p:txBody>
      </p:sp>
      <p:pic>
        <p:nvPicPr>
          <p:cNvPr id="6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2030592"/>
            <a:ext cx="762000" cy="551297"/>
          </a:xfrm>
          <a:prstGeom prst="rect">
            <a:avLst/>
          </a:prstGeom>
          <a:ln w="12700">
            <a:miter lim="400000"/>
          </a:ln>
        </p:spPr>
      </p:pic>
      <p:pic>
        <p:nvPicPr>
          <p:cNvPr id="6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0" y="750918"/>
            <a:ext cx="762000" cy="45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2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6341" y="438150"/>
            <a:ext cx="762001" cy="568570"/>
          </a:xfrm>
          <a:prstGeom prst="rect">
            <a:avLst/>
          </a:prstGeom>
          <a:ln w="12700">
            <a:miter lim="400000"/>
          </a:ln>
        </p:spPr>
      </p:pic>
      <p:pic>
        <p:nvPicPr>
          <p:cNvPr id="622" name="Image" descr="Image"/>
          <p:cNvPicPr>
            <a:picLocks noChangeAspect="1"/>
          </p:cNvPicPr>
          <p:nvPr/>
        </p:nvPicPr>
        <p:blipFill>
          <a:blip r:embed="rId5"/>
          <a:srcRect t="11677" b="10166"/>
          <a:stretch>
            <a:fillRect/>
          </a:stretch>
        </p:blipFill>
        <p:spPr>
          <a:xfrm>
            <a:off x="343293" y="3229167"/>
            <a:ext cx="762001" cy="8949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549" y="0"/>
                </a:moveTo>
                <a:lnTo>
                  <a:pt x="7571" y="326"/>
                </a:lnTo>
                <a:cubicBezTo>
                  <a:pt x="7585" y="502"/>
                  <a:pt x="7583" y="863"/>
                  <a:pt x="7571" y="1130"/>
                </a:cubicBezTo>
                <a:cubicBezTo>
                  <a:pt x="7554" y="1524"/>
                  <a:pt x="7503" y="1624"/>
                  <a:pt x="7312" y="1667"/>
                </a:cubicBezTo>
                <a:cubicBezTo>
                  <a:pt x="6993" y="1738"/>
                  <a:pt x="6972" y="2387"/>
                  <a:pt x="7290" y="2366"/>
                </a:cubicBezTo>
                <a:cubicBezTo>
                  <a:pt x="7456" y="2355"/>
                  <a:pt x="7485" y="2422"/>
                  <a:pt x="7459" y="2701"/>
                </a:cubicBezTo>
                <a:cubicBezTo>
                  <a:pt x="7422" y="3088"/>
                  <a:pt x="7121" y="3441"/>
                  <a:pt x="6919" y="3333"/>
                </a:cubicBezTo>
                <a:cubicBezTo>
                  <a:pt x="6846" y="3295"/>
                  <a:pt x="6530" y="3249"/>
                  <a:pt x="6221" y="3238"/>
                </a:cubicBezTo>
                <a:lnTo>
                  <a:pt x="5670" y="3218"/>
                </a:lnTo>
                <a:lnTo>
                  <a:pt x="5670" y="3621"/>
                </a:lnTo>
                <a:cubicBezTo>
                  <a:pt x="5670" y="3843"/>
                  <a:pt x="5752" y="4192"/>
                  <a:pt x="5861" y="4387"/>
                </a:cubicBezTo>
                <a:cubicBezTo>
                  <a:pt x="6048" y="4723"/>
                  <a:pt x="6063" y="4730"/>
                  <a:pt x="6154" y="4521"/>
                </a:cubicBezTo>
                <a:cubicBezTo>
                  <a:pt x="6207" y="4400"/>
                  <a:pt x="6302" y="4324"/>
                  <a:pt x="6368" y="4358"/>
                </a:cubicBezTo>
                <a:cubicBezTo>
                  <a:pt x="6521" y="4439"/>
                  <a:pt x="6532" y="4881"/>
                  <a:pt x="6379" y="4962"/>
                </a:cubicBezTo>
                <a:cubicBezTo>
                  <a:pt x="6314" y="4996"/>
                  <a:pt x="6255" y="5137"/>
                  <a:pt x="6255" y="5268"/>
                </a:cubicBezTo>
                <a:cubicBezTo>
                  <a:pt x="6255" y="5400"/>
                  <a:pt x="6144" y="5570"/>
                  <a:pt x="6008" y="5651"/>
                </a:cubicBezTo>
                <a:cubicBezTo>
                  <a:pt x="5795" y="5778"/>
                  <a:pt x="5761" y="5886"/>
                  <a:pt x="5794" y="6389"/>
                </a:cubicBezTo>
                <a:cubicBezTo>
                  <a:pt x="5815" y="6712"/>
                  <a:pt x="5809" y="7014"/>
                  <a:pt x="5771" y="7069"/>
                </a:cubicBezTo>
                <a:cubicBezTo>
                  <a:pt x="5733" y="7124"/>
                  <a:pt x="5714" y="7899"/>
                  <a:pt x="5726" y="8784"/>
                </a:cubicBezTo>
                <a:cubicBezTo>
                  <a:pt x="5738" y="9668"/>
                  <a:pt x="5708" y="10433"/>
                  <a:pt x="5670" y="10489"/>
                </a:cubicBezTo>
                <a:cubicBezTo>
                  <a:pt x="5507" y="10727"/>
                  <a:pt x="5359" y="11948"/>
                  <a:pt x="5479" y="12050"/>
                </a:cubicBezTo>
                <a:cubicBezTo>
                  <a:pt x="5564" y="12122"/>
                  <a:pt x="5526" y="12172"/>
                  <a:pt x="5344" y="12213"/>
                </a:cubicBezTo>
                <a:cubicBezTo>
                  <a:pt x="5091" y="12269"/>
                  <a:pt x="5054" y="12318"/>
                  <a:pt x="5029" y="12653"/>
                </a:cubicBezTo>
                <a:cubicBezTo>
                  <a:pt x="5022" y="12740"/>
                  <a:pt x="4878" y="12817"/>
                  <a:pt x="4691" y="12835"/>
                </a:cubicBezTo>
                <a:cubicBezTo>
                  <a:pt x="4441" y="12860"/>
                  <a:pt x="4365" y="12923"/>
                  <a:pt x="4365" y="13104"/>
                </a:cubicBezTo>
                <a:cubicBezTo>
                  <a:pt x="4365" y="13232"/>
                  <a:pt x="4460" y="13365"/>
                  <a:pt x="4568" y="13401"/>
                </a:cubicBezTo>
                <a:cubicBezTo>
                  <a:pt x="4739" y="13456"/>
                  <a:pt x="4722" y="13494"/>
                  <a:pt x="4478" y="13688"/>
                </a:cubicBezTo>
                <a:cubicBezTo>
                  <a:pt x="4323" y="13810"/>
                  <a:pt x="4105" y="13896"/>
                  <a:pt x="3994" y="13880"/>
                </a:cubicBezTo>
                <a:cubicBezTo>
                  <a:pt x="3842" y="13858"/>
                  <a:pt x="3786" y="13928"/>
                  <a:pt x="3758" y="14176"/>
                </a:cubicBezTo>
                <a:lnTo>
                  <a:pt x="3712" y="14512"/>
                </a:lnTo>
                <a:lnTo>
                  <a:pt x="2801" y="14493"/>
                </a:lnTo>
                <a:cubicBezTo>
                  <a:pt x="2101" y="14477"/>
                  <a:pt x="1890" y="14504"/>
                  <a:pt x="1890" y="14608"/>
                </a:cubicBezTo>
                <a:cubicBezTo>
                  <a:pt x="1890" y="14682"/>
                  <a:pt x="1977" y="14765"/>
                  <a:pt x="2081" y="14799"/>
                </a:cubicBezTo>
                <a:cubicBezTo>
                  <a:pt x="2233" y="14849"/>
                  <a:pt x="2144" y="14975"/>
                  <a:pt x="1665" y="15393"/>
                </a:cubicBezTo>
                <a:cubicBezTo>
                  <a:pt x="1141" y="15851"/>
                  <a:pt x="1071" y="15954"/>
                  <a:pt x="1114" y="16245"/>
                </a:cubicBezTo>
                <a:cubicBezTo>
                  <a:pt x="1141" y="16429"/>
                  <a:pt x="1226" y="16653"/>
                  <a:pt x="1305" y="16734"/>
                </a:cubicBezTo>
                <a:cubicBezTo>
                  <a:pt x="1421" y="16853"/>
                  <a:pt x="1404" y="16968"/>
                  <a:pt x="1192" y="17328"/>
                </a:cubicBezTo>
                <a:cubicBezTo>
                  <a:pt x="948" y="17744"/>
                  <a:pt x="892" y="17778"/>
                  <a:pt x="461" y="17778"/>
                </a:cubicBezTo>
                <a:lnTo>
                  <a:pt x="0" y="17778"/>
                </a:lnTo>
                <a:lnTo>
                  <a:pt x="0" y="18477"/>
                </a:lnTo>
                <a:lnTo>
                  <a:pt x="0" y="19186"/>
                </a:lnTo>
                <a:lnTo>
                  <a:pt x="405" y="19186"/>
                </a:lnTo>
                <a:cubicBezTo>
                  <a:pt x="789" y="19186"/>
                  <a:pt x="809" y="19159"/>
                  <a:pt x="844" y="18803"/>
                </a:cubicBezTo>
                <a:lnTo>
                  <a:pt x="889" y="18429"/>
                </a:lnTo>
                <a:lnTo>
                  <a:pt x="1766" y="18401"/>
                </a:lnTo>
                <a:cubicBezTo>
                  <a:pt x="2250" y="18384"/>
                  <a:pt x="2714" y="18318"/>
                  <a:pt x="2801" y="18257"/>
                </a:cubicBezTo>
                <a:cubicBezTo>
                  <a:pt x="2917" y="18175"/>
                  <a:pt x="2993" y="18181"/>
                  <a:pt x="3094" y="18267"/>
                </a:cubicBezTo>
                <a:cubicBezTo>
                  <a:pt x="3169" y="18331"/>
                  <a:pt x="3335" y="18382"/>
                  <a:pt x="3454" y="18382"/>
                </a:cubicBezTo>
                <a:cubicBezTo>
                  <a:pt x="3572" y="18382"/>
                  <a:pt x="4071" y="18737"/>
                  <a:pt x="4568" y="19177"/>
                </a:cubicBezTo>
                <a:cubicBezTo>
                  <a:pt x="5331" y="19852"/>
                  <a:pt x="5490" y="19949"/>
                  <a:pt x="5602" y="19818"/>
                </a:cubicBezTo>
                <a:cubicBezTo>
                  <a:pt x="5722" y="19679"/>
                  <a:pt x="5755" y="19684"/>
                  <a:pt x="5895" y="19828"/>
                </a:cubicBezTo>
                <a:cubicBezTo>
                  <a:pt x="5981" y="19916"/>
                  <a:pt x="6177" y="19991"/>
                  <a:pt x="6334" y="19991"/>
                </a:cubicBezTo>
                <a:cubicBezTo>
                  <a:pt x="6498" y="19991"/>
                  <a:pt x="6652" y="20062"/>
                  <a:pt x="6694" y="20163"/>
                </a:cubicBezTo>
                <a:cubicBezTo>
                  <a:pt x="6734" y="20260"/>
                  <a:pt x="6871" y="20436"/>
                  <a:pt x="6998" y="20556"/>
                </a:cubicBezTo>
                <a:cubicBezTo>
                  <a:pt x="7245" y="20791"/>
                  <a:pt x="7185" y="20997"/>
                  <a:pt x="6874" y="20997"/>
                </a:cubicBezTo>
                <a:cubicBezTo>
                  <a:pt x="6729" y="20997"/>
                  <a:pt x="6763" y="21065"/>
                  <a:pt x="7020" y="21293"/>
                </a:cubicBezTo>
                <a:cubicBezTo>
                  <a:pt x="7310" y="21552"/>
                  <a:pt x="7381" y="21572"/>
                  <a:pt x="7470" y="21437"/>
                </a:cubicBezTo>
                <a:cubicBezTo>
                  <a:pt x="7564" y="21294"/>
                  <a:pt x="7598" y="21295"/>
                  <a:pt x="7852" y="21437"/>
                </a:cubicBezTo>
                <a:cubicBezTo>
                  <a:pt x="8083" y="21566"/>
                  <a:pt x="8551" y="21600"/>
                  <a:pt x="10474" y="21600"/>
                </a:cubicBezTo>
                <a:cubicBezTo>
                  <a:pt x="12137" y="21600"/>
                  <a:pt x="12859" y="21561"/>
                  <a:pt x="12960" y="21475"/>
                </a:cubicBezTo>
                <a:cubicBezTo>
                  <a:pt x="13070" y="21382"/>
                  <a:pt x="13131" y="21382"/>
                  <a:pt x="13241" y="21475"/>
                </a:cubicBezTo>
                <a:cubicBezTo>
                  <a:pt x="13339" y="21558"/>
                  <a:pt x="13930" y="21600"/>
                  <a:pt x="15131" y="21600"/>
                </a:cubicBezTo>
                <a:lnTo>
                  <a:pt x="16875" y="21600"/>
                </a:lnTo>
                <a:lnTo>
                  <a:pt x="16875" y="21293"/>
                </a:lnTo>
                <a:cubicBezTo>
                  <a:pt x="16875" y="21056"/>
                  <a:pt x="16948" y="20960"/>
                  <a:pt x="17201" y="20872"/>
                </a:cubicBezTo>
                <a:cubicBezTo>
                  <a:pt x="17380" y="20810"/>
                  <a:pt x="17675" y="20774"/>
                  <a:pt x="17854" y="20786"/>
                </a:cubicBezTo>
                <a:cubicBezTo>
                  <a:pt x="18237" y="20812"/>
                  <a:pt x="18294" y="20566"/>
                  <a:pt x="17978" y="20269"/>
                </a:cubicBezTo>
                <a:cubicBezTo>
                  <a:pt x="17791" y="20093"/>
                  <a:pt x="17789" y="20074"/>
                  <a:pt x="17978" y="19914"/>
                </a:cubicBezTo>
                <a:cubicBezTo>
                  <a:pt x="18295" y="19644"/>
                  <a:pt x="18574" y="19853"/>
                  <a:pt x="18585" y="20384"/>
                </a:cubicBezTo>
                <a:cubicBezTo>
                  <a:pt x="18590" y="20624"/>
                  <a:pt x="18650" y="20842"/>
                  <a:pt x="18720" y="20862"/>
                </a:cubicBezTo>
                <a:cubicBezTo>
                  <a:pt x="18807" y="20887"/>
                  <a:pt x="18837" y="20522"/>
                  <a:pt x="18821" y="19713"/>
                </a:cubicBezTo>
                <a:cubicBezTo>
                  <a:pt x="18790" y="18123"/>
                  <a:pt x="18806" y="18216"/>
                  <a:pt x="18529" y="18429"/>
                </a:cubicBezTo>
                <a:cubicBezTo>
                  <a:pt x="18352" y="18566"/>
                  <a:pt x="18266" y="18581"/>
                  <a:pt x="18146" y="18496"/>
                </a:cubicBezTo>
                <a:cubicBezTo>
                  <a:pt x="18030" y="18414"/>
                  <a:pt x="17942" y="18412"/>
                  <a:pt x="17842" y="18496"/>
                </a:cubicBezTo>
                <a:cubicBezTo>
                  <a:pt x="17741" y="18583"/>
                  <a:pt x="17697" y="18574"/>
                  <a:pt x="17640" y="18449"/>
                </a:cubicBezTo>
                <a:cubicBezTo>
                  <a:pt x="17520" y="18182"/>
                  <a:pt x="17676" y="17979"/>
                  <a:pt x="18000" y="17979"/>
                </a:cubicBezTo>
                <a:cubicBezTo>
                  <a:pt x="18164" y="17979"/>
                  <a:pt x="18292" y="17929"/>
                  <a:pt x="18292" y="17874"/>
                </a:cubicBezTo>
                <a:cubicBezTo>
                  <a:pt x="18292" y="17739"/>
                  <a:pt x="17863" y="17747"/>
                  <a:pt x="17764" y="17883"/>
                </a:cubicBezTo>
                <a:cubicBezTo>
                  <a:pt x="17714" y="17952"/>
                  <a:pt x="17579" y="17908"/>
                  <a:pt x="17392" y="17759"/>
                </a:cubicBezTo>
                <a:cubicBezTo>
                  <a:pt x="17120" y="17541"/>
                  <a:pt x="17095" y="17477"/>
                  <a:pt x="17168" y="16868"/>
                </a:cubicBezTo>
                <a:cubicBezTo>
                  <a:pt x="17210" y="16509"/>
                  <a:pt x="17327" y="16170"/>
                  <a:pt x="17415" y="16111"/>
                </a:cubicBezTo>
                <a:cubicBezTo>
                  <a:pt x="17503" y="16053"/>
                  <a:pt x="17585" y="15838"/>
                  <a:pt x="17606" y="15632"/>
                </a:cubicBezTo>
                <a:cubicBezTo>
                  <a:pt x="17654" y="15166"/>
                  <a:pt x="17873" y="15147"/>
                  <a:pt x="17921" y="15604"/>
                </a:cubicBezTo>
                <a:cubicBezTo>
                  <a:pt x="17955" y="15928"/>
                  <a:pt x="17972" y="15939"/>
                  <a:pt x="18416" y="15939"/>
                </a:cubicBezTo>
                <a:lnTo>
                  <a:pt x="18889" y="15939"/>
                </a:lnTo>
                <a:lnTo>
                  <a:pt x="18889" y="14454"/>
                </a:lnTo>
                <a:lnTo>
                  <a:pt x="18889" y="12960"/>
                </a:lnTo>
                <a:lnTo>
                  <a:pt x="18562" y="12970"/>
                </a:lnTo>
                <a:cubicBezTo>
                  <a:pt x="18147" y="12984"/>
                  <a:pt x="17395" y="12887"/>
                  <a:pt x="17224" y="12797"/>
                </a:cubicBezTo>
                <a:cubicBezTo>
                  <a:pt x="17070" y="12716"/>
                  <a:pt x="17185" y="11354"/>
                  <a:pt x="17359" y="11198"/>
                </a:cubicBezTo>
                <a:cubicBezTo>
                  <a:pt x="17536" y="11038"/>
                  <a:pt x="17484" y="10537"/>
                  <a:pt x="17291" y="10537"/>
                </a:cubicBezTo>
                <a:cubicBezTo>
                  <a:pt x="17005" y="10537"/>
                  <a:pt x="16849" y="10139"/>
                  <a:pt x="16875" y="9493"/>
                </a:cubicBezTo>
                <a:cubicBezTo>
                  <a:pt x="16946" y="7707"/>
                  <a:pt x="17007" y="7279"/>
                  <a:pt x="17258" y="7050"/>
                </a:cubicBezTo>
                <a:cubicBezTo>
                  <a:pt x="17394" y="6926"/>
                  <a:pt x="17581" y="6820"/>
                  <a:pt x="17662" y="6820"/>
                </a:cubicBezTo>
                <a:cubicBezTo>
                  <a:pt x="17744" y="6820"/>
                  <a:pt x="17822" y="6724"/>
                  <a:pt x="17842" y="6600"/>
                </a:cubicBezTo>
                <a:cubicBezTo>
                  <a:pt x="17871" y="6432"/>
                  <a:pt x="17953" y="6376"/>
                  <a:pt x="18146" y="6399"/>
                </a:cubicBezTo>
                <a:cubicBezTo>
                  <a:pt x="18385" y="6427"/>
                  <a:pt x="18406" y="6388"/>
                  <a:pt x="18439" y="5853"/>
                </a:cubicBezTo>
                <a:cubicBezTo>
                  <a:pt x="18464" y="5432"/>
                  <a:pt x="18517" y="5277"/>
                  <a:pt x="18630" y="5297"/>
                </a:cubicBezTo>
                <a:cubicBezTo>
                  <a:pt x="18752" y="5319"/>
                  <a:pt x="18784" y="5139"/>
                  <a:pt x="18765" y="4492"/>
                </a:cubicBezTo>
                <a:cubicBezTo>
                  <a:pt x="18751" y="4035"/>
                  <a:pt x="18772" y="3442"/>
                  <a:pt x="18821" y="3180"/>
                </a:cubicBezTo>
                <a:cubicBezTo>
                  <a:pt x="18902" y="2753"/>
                  <a:pt x="18883" y="2689"/>
                  <a:pt x="18630" y="2510"/>
                </a:cubicBezTo>
                <a:cubicBezTo>
                  <a:pt x="18280" y="2261"/>
                  <a:pt x="17838" y="2240"/>
                  <a:pt x="17629" y="2471"/>
                </a:cubicBezTo>
                <a:cubicBezTo>
                  <a:pt x="17481" y="2636"/>
                  <a:pt x="17462" y="2635"/>
                  <a:pt x="17392" y="2423"/>
                </a:cubicBezTo>
                <a:cubicBezTo>
                  <a:pt x="17257" y="2014"/>
                  <a:pt x="17015" y="2160"/>
                  <a:pt x="16976" y="2672"/>
                </a:cubicBezTo>
                <a:lnTo>
                  <a:pt x="16942" y="3151"/>
                </a:lnTo>
                <a:lnTo>
                  <a:pt x="16470" y="3190"/>
                </a:lnTo>
                <a:cubicBezTo>
                  <a:pt x="16211" y="3208"/>
                  <a:pt x="15939" y="3260"/>
                  <a:pt x="15862" y="3314"/>
                </a:cubicBezTo>
                <a:cubicBezTo>
                  <a:pt x="15783" y="3371"/>
                  <a:pt x="15686" y="3376"/>
                  <a:pt x="15649" y="3324"/>
                </a:cubicBezTo>
                <a:cubicBezTo>
                  <a:pt x="15613" y="3274"/>
                  <a:pt x="15183" y="3227"/>
                  <a:pt x="14681" y="3218"/>
                </a:cubicBezTo>
                <a:cubicBezTo>
                  <a:pt x="13862" y="3205"/>
                  <a:pt x="13733" y="3176"/>
                  <a:pt x="13432" y="2931"/>
                </a:cubicBezTo>
                <a:cubicBezTo>
                  <a:pt x="13248" y="2781"/>
                  <a:pt x="13120" y="2607"/>
                  <a:pt x="13151" y="2538"/>
                </a:cubicBezTo>
                <a:cubicBezTo>
                  <a:pt x="13193" y="2446"/>
                  <a:pt x="12963" y="2397"/>
                  <a:pt x="12296" y="2376"/>
                </a:cubicBezTo>
                <a:cubicBezTo>
                  <a:pt x="11792" y="2359"/>
                  <a:pt x="11385" y="2307"/>
                  <a:pt x="11385" y="2251"/>
                </a:cubicBezTo>
                <a:cubicBezTo>
                  <a:pt x="11385" y="2196"/>
                  <a:pt x="11781" y="2133"/>
                  <a:pt x="12251" y="2117"/>
                </a:cubicBezTo>
                <a:cubicBezTo>
                  <a:pt x="13093" y="2088"/>
                  <a:pt x="13241" y="2023"/>
                  <a:pt x="12949" y="1820"/>
                </a:cubicBezTo>
                <a:cubicBezTo>
                  <a:pt x="12748" y="1681"/>
                  <a:pt x="10143" y="1571"/>
                  <a:pt x="9968" y="1695"/>
                </a:cubicBezTo>
                <a:cubicBezTo>
                  <a:pt x="9679" y="1899"/>
                  <a:pt x="9431" y="1456"/>
                  <a:pt x="9416" y="718"/>
                </a:cubicBezTo>
                <a:lnTo>
                  <a:pt x="9394" y="19"/>
                </a:lnTo>
                <a:lnTo>
                  <a:pt x="8471" y="10"/>
                </a:lnTo>
                <a:lnTo>
                  <a:pt x="7549" y="0"/>
                </a:lnTo>
                <a:close/>
                <a:moveTo>
                  <a:pt x="17291" y="1600"/>
                </a:moveTo>
                <a:cubicBezTo>
                  <a:pt x="17108" y="1600"/>
                  <a:pt x="16999" y="1650"/>
                  <a:pt x="16999" y="1743"/>
                </a:cubicBezTo>
                <a:cubicBezTo>
                  <a:pt x="16999" y="1837"/>
                  <a:pt x="17108" y="1897"/>
                  <a:pt x="17291" y="1897"/>
                </a:cubicBezTo>
                <a:cubicBezTo>
                  <a:pt x="17475" y="1897"/>
                  <a:pt x="17584" y="1837"/>
                  <a:pt x="17584" y="1743"/>
                </a:cubicBezTo>
                <a:cubicBezTo>
                  <a:pt x="17584" y="1650"/>
                  <a:pt x="17475" y="1600"/>
                  <a:pt x="17291" y="1600"/>
                </a:cubicBezTo>
                <a:close/>
                <a:moveTo>
                  <a:pt x="18855" y="5747"/>
                </a:moveTo>
                <a:cubicBezTo>
                  <a:pt x="18828" y="5594"/>
                  <a:pt x="18800" y="5691"/>
                  <a:pt x="18799" y="5968"/>
                </a:cubicBezTo>
                <a:cubicBezTo>
                  <a:pt x="18798" y="6244"/>
                  <a:pt x="18827" y="6369"/>
                  <a:pt x="18855" y="6245"/>
                </a:cubicBezTo>
                <a:cubicBezTo>
                  <a:pt x="18883" y="6122"/>
                  <a:pt x="18882" y="5900"/>
                  <a:pt x="18855" y="5747"/>
                </a:cubicBezTo>
                <a:close/>
                <a:moveTo>
                  <a:pt x="19361" y="8132"/>
                </a:moveTo>
                <a:cubicBezTo>
                  <a:pt x="19046" y="8132"/>
                  <a:pt x="19001" y="8161"/>
                  <a:pt x="19001" y="8429"/>
                </a:cubicBezTo>
                <a:cubicBezTo>
                  <a:pt x="19001" y="8697"/>
                  <a:pt x="19046" y="8736"/>
                  <a:pt x="19361" y="8736"/>
                </a:cubicBezTo>
                <a:cubicBezTo>
                  <a:pt x="19676" y="8736"/>
                  <a:pt x="19710" y="8697"/>
                  <a:pt x="19710" y="8429"/>
                </a:cubicBezTo>
                <a:cubicBezTo>
                  <a:pt x="19710" y="8161"/>
                  <a:pt x="19676" y="8132"/>
                  <a:pt x="19361" y="8132"/>
                </a:cubicBezTo>
                <a:close/>
                <a:moveTo>
                  <a:pt x="3892" y="12855"/>
                </a:moveTo>
                <a:cubicBezTo>
                  <a:pt x="3828" y="12855"/>
                  <a:pt x="3780" y="12986"/>
                  <a:pt x="3780" y="13152"/>
                </a:cubicBezTo>
                <a:cubicBezTo>
                  <a:pt x="3780" y="13317"/>
                  <a:pt x="3828" y="13458"/>
                  <a:pt x="3892" y="13458"/>
                </a:cubicBezTo>
                <a:cubicBezTo>
                  <a:pt x="3957" y="13458"/>
                  <a:pt x="4016" y="13317"/>
                  <a:pt x="4016" y="13152"/>
                </a:cubicBezTo>
                <a:cubicBezTo>
                  <a:pt x="4016" y="12986"/>
                  <a:pt x="3957" y="12855"/>
                  <a:pt x="3892" y="12855"/>
                </a:cubicBezTo>
                <a:close/>
                <a:moveTo>
                  <a:pt x="20891" y="17778"/>
                </a:moveTo>
                <a:lnTo>
                  <a:pt x="20891" y="18477"/>
                </a:lnTo>
                <a:lnTo>
                  <a:pt x="20891" y="19186"/>
                </a:lnTo>
                <a:lnTo>
                  <a:pt x="21251" y="19186"/>
                </a:lnTo>
                <a:lnTo>
                  <a:pt x="21600" y="19186"/>
                </a:lnTo>
                <a:lnTo>
                  <a:pt x="21600" y="18477"/>
                </a:lnTo>
                <a:lnTo>
                  <a:pt x="21600" y="17778"/>
                </a:lnTo>
                <a:lnTo>
                  <a:pt x="21251" y="17778"/>
                </a:lnTo>
                <a:lnTo>
                  <a:pt x="20891" y="17778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623" name="Image" descr="Image"/>
          <p:cNvPicPr>
            <a:picLocks noChangeAspect="1"/>
          </p:cNvPicPr>
          <p:nvPr/>
        </p:nvPicPr>
        <p:blipFill>
          <a:blip r:embed="rId6"/>
          <a:srcRect l="18461" t="160" r="20324" b="67"/>
          <a:stretch>
            <a:fillRect/>
          </a:stretch>
        </p:blipFill>
        <p:spPr>
          <a:xfrm>
            <a:off x="1895817" y="1308298"/>
            <a:ext cx="762001" cy="9267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30" y="0"/>
                </a:moveTo>
                <a:cubicBezTo>
                  <a:pt x="13193" y="30"/>
                  <a:pt x="13163" y="71"/>
                  <a:pt x="13163" y="130"/>
                </a:cubicBezTo>
                <a:cubicBezTo>
                  <a:pt x="13163" y="222"/>
                  <a:pt x="13223" y="296"/>
                  <a:pt x="13298" y="296"/>
                </a:cubicBezTo>
                <a:cubicBezTo>
                  <a:pt x="13372" y="296"/>
                  <a:pt x="13432" y="222"/>
                  <a:pt x="13433" y="130"/>
                </a:cubicBezTo>
                <a:cubicBezTo>
                  <a:pt x="13433" y="70"/>
                  <a:pt x="13404" y="30"/>
                  <a:pt x="13365" y="0"/>
                </a:cubicBezTo>
                <a:lnTo>
                  <a:pt x="13230" y="0"/>
                </a:lnTo>
                <a:close/>
                <a:moveTo>
                  <a:pt x="15143" y="19"/>
                </a:moveTo>
                <a:cubicBezTo>
                  <a:pt x="14617" y="39"/>
                  <a:pt x="14309" y="64"/>
                  <a:pt x="14355" y="102"/>
                </a:cubicBezTo>
                <a:cubicBezTo>
                  <a:pt x="14590" y="295"/>
                  <a:pt x="14552" y="629"/>
                  <a:pt x="14288" y="712"/>
                </a:cubicBezTo>
                <a:cubicBezTo>
                  <a:pt x="14163" y="752"/>
                  <a:pt x="13948" y="881"/>
                  <a:pt x="13804" y="999"/>
                </a:cubicBezTo>
                <a:cubicBezTo>
                  <a:pt x="13614" y="1155"/>
                  <a:pt x="13507" y="1181"/>
                  <a:pt x="13399" y="1092"/>
                </a:cubicBezTo>
                <a:cubicBezTo>
                  <a:pt x="13317" y="1024"/>
                  <a:pt x="13120" y="971"/>
                  <a:pt x="12971" y="971"/>
                </a:cubicBezTo>
                <a:cubicBezTo>
                  <a:pt x="12707" y="971"/>
                  <a:pt x="12708" y="977"/>
                  <a:pt x="12960" y="1129"/>
                </a:cubicBezTo>
                <a:cubicBezTo>
                  <a:pt x="13183" y="1263"/>
                  <a:pt x="13200" y="1302"/>
                  <a:pt x="13039" y="1462"/>
                </a:cubicBezTo>
                <a:cubicBezTo>
                  <a:pt x="12798" y="1700"/>
                  <a:pt x="11880" y="1664"/>
                  <a:pt x="11880" y="1415"/>
                </a:cubicBezTo>
                <a:cubicBezTo>
                  <a:pt x="11880" y="1304"/>
                  <a:pt x="11691" y="1231"/>
                  <a:pt x="11329" y="1193"/>
                </a:cubicBezTo>
                <a:lnTo>
                  <a:pt x="10789" y="1138"/>
                </a:lnTo>
                <a:lnTo>
                  <a:pt x="10744" y="555"/>
                </a:lnTo>
                <a:lnTo>
                  <a:pt x="10710" y="28"/>
                </a:lnTo>
                <a:cubicBezTo>
                  <a:pt x="10153" y="38"/>
                  <a:pt x="8550" y="43"/>
                  <a:pt x="8550" y="56"/>
                </a:cubicBezTo>
                <a:cubicBezTo>
                  <a:pt x="8550" y="105"/>
                  <a:pt x="8609" y="197"/>
                  <a:pt x="8685" y="259"/>
                </a:cubicBezTo>
                <a:cubicBezTo>
                  <a:pt x="8778" y="336"/>
                  <a:pt x="8756" y="493"/>
                  <a:pt x="8606" y="740"/>
                </a:cubicBezTo>
                <a:cubicBezTo>
                  <a:pt x="8428" y="1034"/>
                  <a:pt x="8410" y="1152"/>
                  <a:pt x="8539" y="1351"/>
                </a:cubicBezTo>
                <a:cubicBezTo>
                  <a:pt x="8627" y="1486"/>
                  <a:pt x="8686" y="1842"/>
                  <a:pt x="8663" y="2146"/>
                </a:cubicBezTo>
                <a:cubicBezTo>
                  <a:pt x="8626" y="2621"/>
                  <a:pt x="8576" y="2707"/>
                  <a:pt x="8314" y="2738"/>
                </a:cubicBezTo>
                <a:cubicBezTo>
                  <a:pt x="7960" y="2779"/>
                  <a:pt x="7945" y="2797"/>
                  <a:pt x="8168" y="3090"/>
                </a:cubicBezTo>
                <a:cubicBezTo>
                  <a:pt x="8357" y="3339"/>
                  <a:pt x="8209" y="3529"/>
                  <a:pt x="7785" y="3580"/>
                </a:cubicBezTo>
                <a:cubicBezTo>
                  <a:pt x="7550" y="3608"/>
                  <a:pt x="7536" y="3742"/>
                  <a:pt x="7504" y="5273"/>
                </a:cubicBezTo>
                <a:cubicBezTo>
                  <a:pt x="7472" y="6800"/>
                  <a:pt x="7436" y="6956"/>
                  <a:pt x="7178" y="7132"/>
                </a:cubicBezTo>
                <a:cubicBezTo>
                  <a:pt x="6953" y="7286"/>
                  <a:pt x="6894" y="7472"/>
                  <a:pt x="6863" y="8076"/>
                </a:cubicBezTo>
                <a:cubicBezTo>
                  <a:pt x="6841" y="8492"/>
                  <a:pt x="6779" y="8921"/>
                  <a:pt x="6728" y="9019"/>
                </a:cubicBezTo>
                <a:cubicBezTo>
                  <a:pt x="6628" y="9212"/>
                  <a:pt x="6719" y="12026"/>
                  <a:pt x="6863" y="13275"/>
                </a:cubicBezTo>
                <a:cubicBezTo>
                  <a:pt x="6962" y="14142"/>
                  <a:pt x="6826" y="14357"/>
                  <a:pt x="6221" y="14357"/>
                </a:cubicBezTo>
                <a:lnTo>
                  <a:pt x="5839" y="14357"/>
                </a:lnTo>
                <a:lnTo>
                  <a:pt x="5839" y="15134"/>
                </a:lnTo>
                <a:cubicBezTo>
                  <a:pt x="5839" y="15895"/>
                  <a:pt x="5843" y="15913"/>
                  <a:pt x="6210" y="15948"/>
                </a:cubicBezTo>
                <a:cubicBezTo>
                  <a:pt x="6512" y="15976"/>
                  <a:pt x="6613" y="16068"/>
                  <a:pt x="6773" y="16447"/>
                </a:cubicBezTo>
                <a:cubicBezTo>
                  <a:pt x="6954" y="16879"/>
                  <a:pt x="6960" y="16930"/>
                  <a:pt x="6728" y="17141"/>
                </a:cubicBezTo>
                <a:cubicBezTo>
                  <a:pt x="6571" y="17283"/>
                  <a:pt x="6306" y="17373"/>
                  <a:pt x="6030" y="17373"/>
                </a:cubicBezTo>
                <a:cubicBezTo>
                  <a:pt x="5672" y="17373"/>
                  <a:pt x="5570" y="17420"/>
                  <a:pt x="5535" y="17622"/>
                </a:cubicBezTo>
                <a:cubicBezTo>
                  <a:pt x="5488" y="17892"/>
                  <a:pt x="4934" y="18021"/>
                  <a:pt x="4500" y="17863"/>
                </a:cubicBezTo>
                <a:cubicBezTo>
                  <a:pt x="4376" y="17817"/>
                  <a:pt x="4215" y="17785"/>
                  <a:pt x="4140" y="17780"/>
                </a:cubicBezTo>
                <a:cubicBezTo>
                  <a:pt x="4065" y="17774"/>
                  <a:pt x="3992" y="17513"/>
                  <a:pt x="3983" y="17206"/>
                </a:cubicBezTo>
                <a:cubicBezTo>
                  <a:pt x="3965" y="16653"/>
                  <a:pt x="4127" y="16314"/>
                  <a:pt x="4354" y="16429"/>
                </a:cubicBezTo>
                <a:cubicBezTo>
                  <a:pt x="4418" y="16462"/>
                  <a:pt x="4657" y="16381"/>
                  <a:pt x="4883" y="16244"/>
                </a:cubicBezTo>
                <a:cubicBezTo>
                  <a:pt x="5194" y="16054"/>
                  <a:pt x="5288" y="15915"/>
                  <a:pt x="5265" y="15670"/>
                </a:cubicBezTo>
                <a:cubicBezTo>
                  <a:pt x="5249" y="15493"/>
                  <a:pt x="5188" y="15321"/>
                  <a:pt x="5130" y="15291"/>
                </a:cubicBezTo>
                <a:cubicBezTo>
                  <a:pt x="5072" y="15261"/>
                  <a:pt x="5017" y="15043"/>
                  <a:pt x="5018" y="14801"/>
                </a:cubicBezTo>
                <a:lnTo>
                  <a:pt x="5018" y="14357"/>
                </a:lnTo>
                <a:lnTo>
                  <a:pt x="3656" y="14357"/>
                </a:lnTo>
                <a:lnTo>
                  <a:pt x="2295" y="14357"/>
                </a:lnTo>
                <a:lnTo>
                  <a:pt x="2340" y="14634"/>
                </a:lnTo>
                <a:cubicBezTo>
                  <a:pt x="2365" y="14785"/>
                  <a:pt x="2434" y="14942"/>
                  <a:pt x="2486" y="14986"/>
                </a:cubicBezTo>
                <a:cubicBezTo>
                  <a:pt x="2611" y="15088"/>
                  <a:pt x="2183" y="15476"/>
                  <a:pt x="1946" y="15476"/>
                </a:cubicBezTo>
                <a:cubicBezTo>
                  <a:pt x="1776" y="15476"/>
                  <a:pt x="1747" y="15533"/>
                  <a:pt x="1710" y="15902"/>
                </a:cubicBezTo>
                <a:cubicBezTo>
                  <a:pt x="1690" y="16106"/>
                  <a:pt x="1370" y="16235"/>
                  <a:pt x="1069" y="16170"/>
                </a:cubicBezTo>
                <a:cubicBezTo>
                  <a:pt x="835" y="16120"/>
                  <a:pt x="810" y="16189"/>
                  <a:pt x="810" y="16901"/>
                </a:cubicBezTo>
                <a:cubicBezTo>
                  <a:pt x="810" y="17687"/>
                  <a:pt x="993" y="17962"/>
                  <a:pt x="1328" y="17687"/>
                </a:cubicBezTo>
                <a:cubicBezTo>
                  <a:pt x="1423" y="17608"/>
                  <a:pt x="1510" y="17638"/>
                  <a:pt x="1609" y="17789"/>
                </a:cubicBezTo>
                <a:cubicBezTo>
                  <a:pt x="1688" y="17910"/>
                  <a:pt x="1718" y="18041"/>
                  <a:pt x="1676" y="18076"/>
                </a:cubicBezTo>
                <a:cubicBezTo>
                  <a:pt x="1590" y="18147"/>
                  <a:pt x="2284" y="18943"/>
                  <a:pt x="2554" y="19084"/>
                </a:cubicBezTo>
                <a:cubicBezTo>
                  <a:pt x="2778" y="19201"/>
                  <a:pt x="2222" y="19710"/>
                  <a:pt x="1868" y="19713"/>
                </a:cubicBezTo>
                <a:cubicBezTo>
                  <a:pt x="1695" y="19714"/>
                  <a:pt x="1631" y="19807"/>
                  <a:pt x="1631" y="20046"/>
                </a:cubicBezTo>
                <a:cubicBezTo>
                  <a:pt x="1631" y="20372"/>
                  <a:pt x="1635" y="20374"/>
                  <a:pt x="2475" y="20407"/>
                </a:cubicBezTo>
                <a:lnTo>
                  <a:pt x="3330" y="20444"/>
                </a:lnTo>
                <a:lnTo>
                  <a:pt x="3364" y="20860"/>
                </a:lnTo>
                <a:lnTo>
                  <a:pt x="3409" y="21276"/>
                </a:lnTo>
                <a:lnTo>
                  <a:pt x="4421" y="21276"/>
                </a:lnTo>
                <a:cubicBezTo>
                  <a:pt x="5197" y="21276"/>
                  <a:pt x="5453" y="21315"/>
                  <a:pt x="5513" y="21443"/>
                </a:cubicBezTo>
                <a:cubicBezTo>
                  <a:pt x="5560" y="21544"/>
                  <a:pt x="7453" y="21584"/>
                  <a:pt x="11239" y="21600"/>
                </a:cubicBezTo>
                <a:cubicBezTo>
                  <a:pt x="15067" y="21584"/>
                  <a:pt x="16796" y="21542"/>
                  <a:pt x="16909" y="21415"/>
                </a:cubicBezTo>
                <a:cubicBezTo>
                  <a:pt x="17038" y="21270"/>
                  <a:pt x="17287" y="21219"/>
                  <a:pt x="17876" y="21211"/>
                </a:cubicBezTo>
                <a:cubicBezTo>
                  <a:pt x="18312" y="21206"/>
                  <a:pt x="18794" y="21144"/>
                  <a:pt x="18956" y="21073"/>
                </a:cubicBezTo>
                <a:cubicBezTo>
                  <a:pt x="19119" y="21001"/>
                  <a:pt x="19532" y="20943"/>
                  <a:pt x="19868" y="20943"/>
                </a:cubicBezTo>
                <a:cubicBezTo>
                  <a:pt x="20397" y="20943"/>
                  <a:pt x="20482" y="20911"/>
                  <a:pt x="20520" y="20693"/>
                </a:cubicBezTo>
                <a:cubicBezTo>
                  <a:pt x="20555" y="20492"/>
                  <a:pt x="20662" y="20435"/>
                  <a:pt x="21071" y="20407"/>
                </a:cubicBezTo>
                <a:cubicBezTo>
                  <a:pt x="21534" y="20375"/>
                  <a:pt x="21578" y="20344"/>
                  <a:pt x="21578" y="20046"/>
                </a:cubicBezTo>
                <a:cubicBezTo>
                  <a:pt x="21577" y="19773"/>
                  <a:pt x="21527" y="19722"/>
                  <a:pt x="21251" y="19722"/>
                </a:cubicBezTo>
                <a:cubicBezTo>
                  <a:pt x="20752" y="19722"/>
                  <a:pt x="20726" y="19563"/>
                  <a:pt x="21184" y="19204"/>
                </a:cubicBezTo>
                <a:lnTo>
                  <a:pt x="21600" y="18880"/>
                </a:lnTo>
                <a:lnTo>
                  <a:pt x="21083" y="18825"/>
                </a:lnTo>
                <a:cubicBezTo>
                  <a:pt x="20594" y="18772"/>
                  <a:pt x="20560" y="18746"/>
                  <a:pt x="20520" y="18353"/>
                </a:cubicBezTo>
                <a:cubicBezTo>
                  <a:pt x="20480" y="17959"/>
                  <a:pt x="20448" y="17928"/>
                  <a:pt x="20014" y="17928"/>
                </a:cubicBezTo>
                <a:cubicBezTo>
                  <a:pt x="19625" y="17928"/>
                  <a:pt x="19526" y="17873"/>
                  <a:pt x="19361" y="17567"/>
                </a:cubicBezTo>
                <a:cubicBezTo>
                  <a:pt x="19163" y="17199"/>
                  <a:pt x="19124" y="16226"/>
                  <a:pt x="19305" y="16077"/>
                </a:cubicBezTo>
                <a:cubicBezTo>
                  <a:pt x="19471" y="15941"/>
                  <a:pt x="19422" y="13972"/>
                  <a:pt x="19249" y="13830"/>
                </a:cubicBezTo>
                <a:cubicBezTo>
                  <a:pt x="19140" y="13740"/>
                  <a:pt x="19142" y="13651"/>
                  <a:pt x="19238" y="13552"/>
                </a:cubicBezTo>
                <a:cubicBezTo>
                  <a:pt x="19314" y="13473"/>
                  <a:pt x="19414" y="13202"/>
                  <a:pt x="19463" y="12941"/>
                </a:cubicBezTo>
                <a:cubicBezTo>
                  <a:pt x="19565" y="12390"/>
                  <a:pt x="19331" y="12300"/>
                  <a:pt x="18866" y="12710"/>
                </a:cubicBezTo>
                <a:cubicBezTo>
                  <a:pt x="18651" y="12900"/>
                  <a:pt x="18553" y="12925"/>
                  <a:pt x="18428" y="12821"/>
                </a:cubicBezTo>
                <a:cubicBezTo>
                  <a:pt x="18302" y="12718"/>
                  <a:pt x="18301" y="12657"/>
                  <a:pt x="18428" y="12553"/>
                </a:cubicBezTo>
                <a:cubicBezTo>
                  <a:pt x="18524" y="12473"/>
                  <a:pt x="18596" y="12093"/>
                  <a:pt x="18596" y="11609"/>
                </a:cubicBezTo>
                <a:cubicBezTo>
                  <a:pt x="18596" y="10732"/>
                  <a:pt x="18623" y="10769"/>
                  <a:pt x="17708" y="10657"/>
                </a:cubicBezTo>
                <a:cubicBezTo>
                  <a:pt x="17479" y="10629"/>
                  <a:pt x="17417" y="10492"/>
                  <a:pt x="17303" y="9787"/>
                </a:cubicBezTo>
                <a:cubicBezTo>
                  <a:pt x="17202" y="9168"/>
                  <a:pt x="17116" y="8945"/>
                  <a:pt x="16965" y="8945"/>
                </a:cubicBezTo>
                <a:cubicBezTo>
                  <a:pt x="16804" y="8945"/>
                  <a:pt x="16749" y="8761"/>
                  <a:pt x="16718" y="8057"/>
                </a:cubicBezTo>
                <a:cubicBezTo>
                  <a:pt x="16695" y="7566"/>
                  <a:pt x="16620" y="7117"/>
                  <a:pt x="16549" y="7058"/>
                </a:cubicBezTo>
                <a:cubicBezTo>
                  <a:pt x="16478" y="7000"/>
                  <a:pt x="16425" y="6628"/>
                  <a:pt x="16425" y="6235"/>
                </a:cubicBezTo>
                <a:cubicBezTo>
                  <a:pt x="16425" y="5616"/>
                  <a:pt x="16377" y="5499"/>
                  <a:pt x="16099" y="5319"/>
                </a:cubicBezTo>
                <a:cubicBezTo>
                  <a:pt x="15889" y="5184"/>
                  <a:pt x="15798" y="5013"/>
                  <a:pt x="15829" y="4847"/>
                </a:cubicBezTo>
                <a:cubicBezTo>
                  <a:pt x="15854" y="4707"/>
                  <a:pt x="15887" y="4497"/>
                  <a:pt x="15908" y="4376"/>
                </a:cubicBezTo>
                <a:cubicBezTo>
                  <a:pt x="15928" y="4254"/>
                  <a:pt x="15869" y="4155"/>
                  <a:pt x="15773" y="4153"/>
                </a:cubicBezTo>
                <a:cubicBezTo>
                  <a:pt x="15516" y="4150"/>
                  <a:pt x="15337" y="3856"/>
                  <a:pt x="15469" y="3654"/>
                </a:cubicBezTo>
                <a:cubicBezTo>
                  <a:pt x="15540" y="3545"/>
                  <a:pt x="15510" y="3391"/>
                  <a:pt x="15390" y="3256"/>
                </a:cubicBezTo>
                <a:cubicBezTo>
                  <a:pt x="15144" y="2980"/>
                  <a:pt x="15145" y="2547"/>
                  <a:pt x="15390" y="2470"/>
                </a:cubicBezTo>
                <a:cubicBezTo>
                  <a:pt x="15585" y="2408"/>
                  <a:pt x="15601" y="2235"/>
                  <a:pt x="15435" y="2017"/>
                </a:cubicBezTo>
                <a:cubicBezTo>
                  <a:pt x="15383" y="1949"/>
                  <a:pt x="15528" y="1763"/>
                  <a:pt x="15750" y="1600"/>
                </a:cubicBezTo>
                <a:cubicBezTo>
                  <a:pt x="16153" y="1305"/>
                  <a:pt x="16144" y="1305"/>
                  <a:pt x="15874" y="1082"/>
                </a:cubicBezTo>
                <a:cubicBezTo>
                  <a:pt x="15725" y="960"/>
                  <a:pt x="15606" y="773"/>
                  <a:pt x="15604" y="666"/>
                </a:cubicBezTo>
                <a:cubicBezTo>
                  <a:pt x="15601" y="559"/>
                  <a:pt x="15485" y="351"/>
                  <a:pt x="15345" y="213"/>
                </a:cubicBezTo>
                <a:lnTo>
                  <a:pt x="15143" y="19"/>
                </a:lnTo>
                <a:close/>
                <a:moveTo>
                  <a:pt x="7943" y="592"/>
                </a:moveTo>
                <a:cubicBezTo>
                  <a:pt x="7835" y="626"/>
                  <a:pt x="7790" y="718"/>
                  <a:pt x="7830" y="805"/>
                </a:cubicBezTo>
                <a:cubicBezTo>
                  <a:pt x="7918" y="993"/>
                  <a:pt x="8145" y="907"/>
                  <a:pt x="8145" y="685"/>
                </a:cubicBezTo>
                <a:cubicBezTo>
                  <a:pt x="8145" y="594"/>
                  <a:pt x="8055" y="556"/>
                  <a:pt x="7943" y="592"/>
                </a:cubicBezTo>
                <a:close/>
                <a:moveTo>
                  <a:pt x="203" y="16142"/>
                </a:moveTo>
                <a:cubicBezTo>
                  <a:pt x="41" y="16142"/>
                  <a:pt x="0" y="16309"/>
                  <a:pt x="0" y="16928"/>
                </a:cubicBezTo>
                <a:cubicBezTo>
                  <a:pt x="0" y="17548"/>
                  <a:pt x="41" y="17706"/>
                  <a:pt x="203" y="17706"/>
                </a:cubicBezTo>
                <a:cubicBezTo>
                  <a:pt x="364" y="17706"/>
                  <a:pt x="405" y="17548"/>
                  <a:pt x="405" y="16928"/>
                </a:cubicBezTo>
                <a:cubicBezTo>
                  <a:pt x="405" y="16309"/>
                  <a:pt x="364" y="16142"/>
                  <a:pt x="203" y="16142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624" name="Image" descr="Image"/>
          <p:cNvPicPr>
            <a:picLocks noChangeAspect="1"/>
          </p:cNvPicPr>
          <p:nvPr/>
        </p:nvPicPr>
        <p:blipFill>
          <a:blip r:embed="rId7"/>
          <a:srcRect l="18" t="3529" r="4211" b="7458"/>
          <a:stretch>
            <a:fillRect/>
          </a:stretch>
        </p:blipFill>
        <p:spPr>
          <a:xfrm>
            <a:off x="889467" y="2552699"/>
            <a:ext cx="761927" cy="9120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98" extrusionOk="0">
                <a:moveTo>
                  <a:pt x="14629" y="0"/>
                </a:moveTo>
                <a:lnTo>
                  <a:pt x="14629" y="338"/>
                </a:lnTo>
                <a:cubicBezTo>
                  <a:pt x="14629" y="525"/>
                  <a:pt x="14666" y="657"/>
                  <a:pt x="14719" y="630"/>
                </a:cubicBezTo>
                <a:cubicBezTo>
                  <a:pt x="14771" y="602"/>
                  <a:pt x="14969" y="715"/>
                  <a:pt x="15156" y="883"/>
                </a:cubicBezTo>
                <a:cubicBezTo>
                  <a:pt x="15399" y="1102"/>
                  <a:pt x="15497" y="1291"/>
                  <a:pt x="15514" y="1560"/>
                </a:cubicBezTo>
                <a:cubicBezTo>
                  <a:pt x="15520" y="1664"/>
                  <a:pt x="15545" y="1772"/>
                  <a:pt x="15570" y="1861"/>
                </a:cubicBezTo>
                <a:cubicBezTo>
                  <a:pt x="15594" y="1951"/>
                  <a:pt x="15619" y="2019"/>
                  <a:pt x="15648" y="2049"/>
                </a:cubicBezTo>
                <a:cubicBezTo>
                  <a:pt x="15779" y="2180"/>
                  <a:pt x="15490" y="2432"/>
                  <a:pt x="15312" y="2340"/>
                </a:cubicBezTo>
                <a:cubicBezTo>
                  <a:pt x="15295" y="2331"/>
                  <a:pt x="15283" y="2335"/>
                  <a:pt x="15268" y="2359"/>
                </a:cubicBezTo>
                <a:cubicBezTo>
                  <a:pt x="15253" y="2383"/>
                  <a:pt x="15235" y="2428"/>
                  <a:pt x="15223" y="2481"/>
                </a:cubicBezTo>
                <a:cubicBezTo>
                  <a:pt x="15197" y="2590"/>
                  <a:pt x="15177" y="2752"/>
                  <a:pt x="15167" y="2970"/>
                </a:cubicBezTo>
                <a:cubicBezTo>
                  <a:pt x="15152" y="3277"/>
                  <a:pt x="15139" y="3452"/>
                  <a:pt x="15100" y="3562"/>
                </a:cubicBezTo>
                <a:cubicBezTo>
                  <a:pt x="15079" y="3617"/>
                  <a:pt x="15045" y="3655"/>
                  <a:pt x="15010" y="3684"/>
                </a:cubicBezTo>
                <a:cubicBezTo>
                  <a:pt x="14974" y="3715"/>
                  <a:pt x="14933" y="3738"/>
                  <a:pt x="14876" y="3759"/>
                </a:cubicBezTo>
                <a:cubicBezTo>
                  <a:pt x="14662" y="3838"/>
                  <a:pt x="14629" y="3923"/>
                  <a:pt x="14629" y="4305"/>
                </a:cubicBezTo>
                <a:cubicBezTo>
                  <a:pt x="14629" y="4563"/>
                  <a:pt x="14559" y="4747"/>
                  <a:pt x="14461" y="4822"/>
                </a:cubicBezTo>
                <a:cubicBezTo>
                  <a:pt x="14363" y="4895"/>
                  <a:pt x="14238" y="4864"/>
                  <a:pt x="14103" y="4709"/>
                </a:cubicBezTo>
                <a:cubicBezTo>
                  <a:pt x="14018" y="4612"/>
                  <a:pt x="13946" y="4584"/>
                  <a:pt x="13946" y="4643"/>
                </a:cubicBezTo>
                <a:cubicBezTo>
                  <a:pt x="13946" y="4702"/>
                  <a:pt x="13992" y="4774"/>
                  <a:pt x="14047" y="4803"/>
                </a:cubicBezTo>
                <a:cubicBezTo>
                  <a:pt x="14101" y="4831"/>
                  <a:pt x="14171" y="4933"/>
                  <a:pt x="14203" y="5038"/>
                </a:cubicBezTo>
                <a:cubicBezTo>
                  <a:pt x="14225" y="5108"/>
                  <a:pt x="14212" y="5165"/>
                  <a:pt x="14170" y="5216"/>
                </a:cubicBezTo>
                <a:cubicBezTo>
                  <a:pt x="14128" y="5267"/>
                  <a:pt x="14063" y="5308"/>
                  <a:pt x="13946" y="5357"/>
                </a:cubicBezTo>
                <a:cubicBezTo>
                  <a:pt x="13770" y="5431"/>
                  <a:pt x="13583" y="5465"/>
                  <a:pt x="13531" y="5423"/>
                </a:cubicBezTo>
                <a:cubicBezTo>
                  <a:pt x="13479" y="5381"/>
                  <a:pt x="13279" y="5328"/>
                  <a:pt x="13094" y="5310"/>
                </a:cubicBezTo>
                <a:lnTo>
                  <a:pt x="12770" y="5282"/>
                </a:lnTo>
                <a:lnTo>
                  <a:pt x="12758" y="5931"/>
                </a:lnTo>
                <a:cubicBezTo>
                  <a:pt x="12754" y="6524"/>
                  <a:pt x="12736" y="6600"/>
                  <a:pt x="12501" y="6673"/>
                </a:cubicBezTo>
                <a:cubicBezTo>
                  <a:pt x="12305" y="6734"/>
                  <a:pt x="12219" y="6716"/>
                  <a:pt x="12165" y="6598"/>
                </a:cubicBezTo>
                <a:cubicBezTo>
                  <a:pt x="12104" y="6465"/>
                  <a:pt x="12085" y="6471"/>
                  <a:pt x="12008" y="6645"/>
                </a:cubicBezTo>
                <a:cubicBezTo>
                  <a:pt x="11987" y="6693"/>
                  <a:pt x="11965" y="6730"/>
                  <a:pt x="11941" y="6748"/>
                </a:cubicBezTo>
                <a:cubicBezTo>
                  <a:pt x="11868" y="6803"/>
                  <a:pt x="11739" y="6711"/>
                  <a:pt x="11336" y="6372"/>
                </a:cubicBezTo>
                <a:lnTo>
                  <a:pt x="10765" y="5893"/>
                </a:lnTo>
                <a:lnTo>
                  <a:pt x="10765" y="4709"/>
                </a:lnTo>
                <a:cubicBezTo>
                  <a:pt x="10765" y="3575"/>
                  <a:pt x="10765" y="3524"/>
                  <a:pt x="10541" y="3524"/>
                </a:cubicBezTo>
                <a:cubicBezTo>
                  <a:pt x="10362" y="3524"/>
                  <a:pt x="10180" y="3478"/>
                  <a:pt x="10059" y="3412"/>
                </a:cubicBezTo>
                <a:cubicBezTo>
                  <a:pt x="10030" y="3396"/>
                  <a:pt x="10014" y="3373"/>
                  <a:pt x="9992" y="3355"/>
                </a:cubicBezTo>
                <a:cubicBezTo>
                  <a:pt x="9967" y="3336"/>
                  <a:pt x="9939" y="3320"/>
                  <a:pt x="9924" y="3299"/>
                </a:cubicBezTo>
                <a:cubicBezTo>
                  <a:pt x="9897" y="3260"/>
                  <a:pt x="9896" y="3225"/>
                  <a:pt x="9913" y="3186"/>
                </a:cubicBezTo>
                <a:cubicBezTo>
                  <a:pt x="9942" y="3122"/>
                  <a:pt x="9939" y="3083"/>
                  <a:pt x="9924" y="3064"/>
                </a:cubicBezTo>
                <a:cubicBezTo>
                  <a:pt x="9910" y="3045"/>
                  <a:pt x="9884" y="3041"/>
                  <a:pt x="9835" y="3064"/>
                </a:cubicBezTo>
                <a:cubicBezTo>
                  <a:pt x="9736" y="3109"/>
                  <a:pt x="9570" y="3231"/>
                  <a:pt x="9376" y="3421"/>
                </a:cubicBezTo>
                <a:lnTo>
                  <a:pt x="8995" y="3806"/>
                </a:lnTo>
                <a:lnTo>
                  <a:pt x="5858" y="3806"/>
                </a:lnTo>
                <a:cubicBezTo>
                  <a:pt x="4387" y="3806"/>
                  <a:pt x="3596" y="3804"/>
                  <a:pt x="3125" y="3778"/>
                </a:cubicBezTo>
                <a:cubicBezTo>
                  <a:pt x="2890" y="3765"/>
                  <a:pt x="2742" y="3748"/>
                  <a:pt x="2621" y="3722"/>
                </a:cubicBezTo>
                <a:cubicBezTo>
                  <a:pt x="2500" y="3695"/>
                  <a:pt x="2414" y="3654"/>
                  <a:pt x="2319" y="3609"/>
                </a:cubicBezTo>
                <a:cubicBezTo>
                  <a:pt x="2095" y="3503"/>
                  <a:pt x="1863" y="3447"/>
                  <a:pt x="1803" y="3478"/>
                </a:cubicBezTo>
                <a:cubicBezTo>
                  <a:pt x="1744" y="3508"/>
                  <a:pt x="1535" y="3463"/>
                  <a:pt x="1344" y="3384"/>
                </a:cubicBezTo>
                <a:cubicBezTo>
                  <a:pt x="1174" y="3312"/>
                  <a:pt x="1095" y="3286"/>
                  <a:pt x="1053" y="3299"/>
                </a:cubicBezTo>
                <a:cubicBezTo>
                  <a:pt x="1032" y="3306"/>
                  <a:pt x="1011" y="3321"/>
                  <a:pt x="1008" y="3355"/>
                </a:cubicBezTo>
                <a:cubicBezTo>
                  <a:pt x="1006" y="3389"/>
                  <a:pt x="1014" y="3432"/>
                  <a:pt x="1019" y="3496"/>
                </a:cubicBezTo>
                <a:cubicBezTo>
                  <a:pt x="1030" y="3638"/>
                  <a:pt x="1037" y="4248"/>
                  <a:pt x="1031" y="4850"/>
                </a:cubicBezTo>
                <a:lnTo>
                  <a:pt x="1019" y="5949"/>
                </a:lnTo>
                <a:lnTo>
                  <a:pt x="515" y="6278"/>
                </a:lnTo>
                <a:cubicBezTo>
                  <a:pt x="402" y="6353"/>
                  <a:pt x="304" y="6412"/>
                  <a:pt x="235" y="6466"/>
                </a:cubicBezTo>
                <a:cubicBezTo>
                  <a:pt x="166" y="6521"/>
                  <a:pt x="125" y="6575"/>
                  <a:pt x="90" y="6626"/>
                </a:cubicBezTo>
                <a:cubicBezTo>
                  <a:pt x="20" y="6728"/>
                  <a:pt x="2" y="6839"/>
                  <a:pt x="0" y="7021"/>
                </a:cubicBezTo>
                <a:cubicBezTo>
                  <a:pt x="-1" y="7122"/>
                  <a:pt x="8" y="7200"/>
                  <a:pt x="22" y="7265"/>
                </a:cubicBezTo>
                <a:cubicBezTo>
                  <a:pt x="52" y="7395"/>
                  <a:pt x="105" y="7448"/>
                  <a:pt x="168" y="7406"/>
                </a:cubicBezTo>
                <a:cubicBezTo>
                  <a:pt x="199" y="7385"/>
                  <a:pt x="237" y="7345"/>
                  <a:pt x="269" y="7275"/>
                </a:cubicBezTo>
                <a:cubicBezTo>
                  <a:pt x="313" y="7177"/>
                  <a:pt x="446" y="7133"/>
                  <a:pt x="650" y="7152"/>
                </a:cubicBezTo>
                <a:cubicBezTo>
                  <a:pt x="949" y="7181"/>
                  <a:pt x="968" y="7213"/>
                  <a:pt x="1031" y="7829"/>
                </a:cubicBezTo>
                <a:cubicBezTo>
                  <a:pt x="1055" y="8070"/>
                  <a:pt x="1087" y="8233"/>
                  <a:pt x="1131" y="8355"/>
                </a:cubicBezTo>
                <a:cubicBezTo>
                  <a:pt x="1176" y="8479"/>
                  <a:pt x="1229" y="8558"/>
                  <a:pt x="1311" y="8609"/>
                </a:cubicBezTo>
                <a:cubicBezTo>
                  <a:pt x="1495" y="8724"/>
                  <a:pt x="1509" y="8774"/>
                  <a:pt x="1389" y="8938"/>
                </a:cubicBezTo>
                <a:cubicBezTo>
                  <a:pt x="1265" y="9109"/>
                  <a:pt x="1283" y="9158"/>
                  <a:pt x="1579" y="9342"/>
                </a:cubicBezTo>
                <a:cubicBezTo>
                  <a:pt x="1824" y="9494"/>
                  <a:pt x="1903" y="9601"/>
                  <a:pt x="1859" y="9746"/>
                </a:cubicBezTo>
                <a:cubicBezTo>
                  <a:pt x="1822" y="9872"/>
                  <a:pt x="1852" y="10061"/>
                  <a:pt x="1904" y="10188"/>
                </a:cubicBezTo>
                <a:cubicBezTo>
                  <a:pt x="1930" y="10253"/>
                  <a:pt x="1964" y="10300"/>
                  <a:pt x="1994" y="10320"/>
                </a:cubicBezTo>
                <a:cubicBezTo>
                  <a:pt x="2024" y="10340"/>
                  <a:pt x="2049" y="10326"/>
                  <a:pt x="2072" y="10273"/>
                </a:cubicBezTo>
                <a:cubicBezTo>
                  <a:pt x="2106" y="10194"/>
                  <a:pt x="2153" y="10048"/>
                  <a:pt x="2173" y="9944"/>
                </a:cubicBezTo>
                <a:cubicBezTo>
                  <a:pt x="2193" y="9839"/>
                  <a:pt x="2282" y="9756"/>
                  <a:pt x="2375" y="9756"/>
                </a:cubicBezTo>
                <a:cubicBezTo>
                  <a:pt x="2404" y="9756"/>
                  <a:pt x="2430" y="9758"/>
                  <a:pt x="2453" y="9775"/>
                </a:cubicBezTo>
                <a:cubicBezTo>
                  <a:pt x="2477" y="9791"/>
                  <a:pt x="2503" y="9814"/>
                  <a:pt x="2520" y="9850"/>
                </a:cubicBezTo>
                <a:cubicBezTo>
                  <a:pt x="2554" y="9919"/>
                  <a:pt x="2575" y="10028"/>
                  <a:pt x="2588" y="10179"/>
                </a:cubicBezTo>
                <a:cubicBezTo>
                  <a:pt x="2597" y="10297"/>
                  <a:pt x="2618" y="10414"/>
                  <a:pt x="2644" y="10508"/>
                </a:cubicBezTo>
                <a:cubicBezTo>
                  <a:pt x="2669" y="10602"/>
                  <a:pt x="2693" y="10671"/>
                  <a:pt x="2722" y="10696"/>
                </a:cubicBezTo>
                <a:cubicBezTo>
                  <a:pt x="2780" y="10745"/>
                  <a:pt x="2834" y="10889"/>
                  <a:pt x="2834" y="11006"/>
                </a:cubicBezTo>
                <a:cubicBezTo>
                  <a:pt x="2834" y="11064"/>
                  <a:pt x="2846" y="11125"/>
                  <a:pt x="2868" y="11175"/>
                </a:cubicBezTo>
                <a:cubicBezTo>
                  <a:pt x="2890" y="11226"/>
                  <a:pt x="2913" y="11261"/>
                  <a:pt x="2946" y="11278"/>
                </a:cubicBezTo>
                <a:cubicBezTo>
                  <a:pt x="3026" y="11320"/>
                  <a:pt x="3023" y="11392"/>
                  <a:pt x="2924" y="11495"/>
                </a:cubicBezTo>
                <a:cubicBezTo>
                  <a:pt x="2883" y="11537"/>
                  <a:pt x="2861" y="11562"/>
                  <a:pt x="2856" y="11579"/>
                </a:cubicBezTo>
                <a:cubicBezTo>
                  <a:pt x="2852" y="11596"/>
                  <a:pt x="2868" y="11605"/>
                  <a:pt x="2901" y="11589"/>
                </a:cubicBezTo>
                <a:cubicBezTo>
                  <a:pt x="2969" y="11555"/>
                  <a:pt x="3185" y="11644"/>
                  <a:pt x="3383" y="11795"/>
                </a:cubicBezTo>
                <a:lnTo>
                  <a:pt x="3741" y="12077"/>
                </a:lnTo>
                <a:lnTo>
                  <a:pt x="3741" y="14324"/>
                </a:lnTo>
                <a:cubicBezTo>
                  <a:pt x="3741" y="16580"/>
                  <a:pt x="3678" y="16936"/>
                  <a:pt x="3327" y="16936"/>
                </a:cubicBezTo>
                <a:cubicBezTo>
                  <a:pt x="3273" y="16936"/>
                  <a:pt x="3241" y="16945"/>
                  <a:pt x="3226" y="16965"/>
                </a:cubicBezTo>
                <a:cubicBezTo>
                  <a:pt x="3212" y="16985"/>
                  <a:pt x="3220" y="17021"/>
                  <a:pt x="3248" y="17059"/>
                </a:cubicBezTo>
                <a:cubicBezTo>
                  <a:pt x="3298" y="17124"/>
                  <a:pt x="3350" y="17487"/>
                  <a:pt x="3360" y="17867"/>
                </a:cubicBezTo>
                <a:cubicBezTo>
                  <a:pt x="3374" y="18364"/>
                  <a:pt x="3433" y="18629"/>
                  <a:pt x="3585" y="18816"/>
                </a:cubicBezTo>
                <a:cubicBezTo>
                  <a:pt x="3767" y="19042"/>
                  <a:pt x="3794" y="19247"/>
                  <a:pt x="3775" y="20339"/>
                </a:cubicBezTo>
                <a:lnTo>
                  <a:pt x="3753" y="21598"/>
                </a:lnTo>
                <a:lnTo>
                  <a:pt x="6228" y="21598"/>
                </a:lnTo>
                <a:lnTo>
                  <a:pt x="6228" y="21100"/>
                </a:lnTo>
                <a:cubicBezTo>
                  <a:pt x="6228" y="20825"/>
                  <a:pt x="6288" y="20446"/>
                  <a:pt x="6351" y="20264"/>
                </a:cubicBezTo>
                <a:cubicBezTo>
                  <a:pt x="6435" y="20023"/>
                  <a:pt x="6427" y="19875"/>
                  <a:pt x="6329" y="19718"/>
                </a:cubicBezTo>
                <a:cubicBezTo>
                  <a:pt x="6209" y="19528"/>
                  <a:pt x="6218" y="19413"/>
                  <a:pt x="6306" y="19389"/>
                </a:cubicBezTo>
                <a:cubicBezTo>
                  <a:pt x="6349" y="19378"/>
                  <a:pt x="6415" y="19393"/>
                  <a:pt x="6486" y="19427"/>
                </a:cubicBezTo>
                <a:cubicBezTo>
                  <a:pt x="6559" y="19462"/>
                  <a:pt x="6644" y="19517"/>
                  <a:pt x="6732" y="19606"/>
                </a:cubicBezTo>
                <a:cubicBezTo>
                  <a:pt x="6807" y="19681"/>
                  <a:pt x="6863" y="19760"/>
                  <a:pt x="6911" y="19850"/>
                </a:cubicBezTo>
                <a:cubicBezTo>
                  <a:pt x="6961" y="19941"/>
                  <a:pt x="6994" y="20034"/>
                  <a:pt x="7012" y="20123"/>
                </a:cubicBezTo>
                <a:cubicBezTo>
                  <a:pt x="7048" y="20296"/>
                  <a:pt x="7019" y="20452"/>
                  <a:pt x="6911" y="20508"/>
                </a:cubicBezTo>
                <a:cubicBezTo>
                  <a:pt x="6849" y="20540"/>
                  <a:pt x="6799" y="20687"/>
                  <a:pt x="6799" y="20837"/>
                </a:cubicBezTo>
                <a:cubicBezTo>
                  <a:pt x="6799" y="20942"/>
                  <a:pt x="6816" y="21016"/>
                  <a:pt x="6855" y="21062"/>
                </a:cubicBezTo>
                <a:cubicBezTo>
                  <a:pt x="6894" y="21109"/>
                  <a:pt x="6958" y="21126"/>
                  <a:pt x="7057" y="21138"/>
                </a:cubicBezTo>
                <a:cubicBezTo>
                  <a:pt x="7221" y="21157"/>
                  <a:pt x="7325" y="21244"/>
                  <a:pt x="7348" y="21382"/>
                </a:cubicBezTo>
                <a:lnTo>
                  <a:pt x="7382" y="21598"/>
                </a:lnTo>
                <a:lnTo>
                  <a:pt x="13162" y="21598"/>
                </a:lnTo>
                <a:cubicBezTo>
                  <a:pt x="15754" y="21598"/>
                  <a:pt x="17193" y="21600"/>
                  <a:pt x="17989" y="21579"/>
                </a:cubicBezTo>
                <a:cubicBezTo>
                  <a:pt x="18785" y="21559"/>
                  <a:pt x="18930" y="21515"/>
                  <a:pt x="18930" y="21448"/>
                </a:cubicBezTo>
                <a:cubicBezTo>
                  <a:pt x="18930" y="21365"/>
                  <a:pt x="19075" y="21176"/>
                  <a:pt x="19255" y="21025"/>
                </a:cubicBezTo>
                <a:cubicBezTo>
                  <a:pt x="19339" y="20954"/>
                  <a:pt x="19411" y="20888"/>
                  <a:pt x="19468" y="20809"/>
                </a:cubicBezTo>
                <a:cubicBezTo>
                  <a:pt x="19524" y="20731"/>
                  <a:pt x="19564" y="20645"/>
                  <a:pt x="19602" y="20536"/>
                </a:cubicBezTo>
                <a:cubicBezTo>
                  <a:pt x="19679" y="20312"/>
                  <a:pt x="19738" y="19999"/>
                  <a:pt x="19793" y="19502"/>
                </a:cubicBezTo>
                <a:cubicBezTo>
                  <a:pt x="19832" y="19144"/>
                  <a:pt x="19915" y="18942"/>
                  <a:pt x="20062" y="18844"/>
                </a:cubicBezTo>
                <a:cubicBezTo>
                  <a:pt x="20381" y="18632"/>
                  <a:pt x="20745" y="18016"/>
                  <a:pt x="20745" y="17698"/>
                </a:cubicBezTo>
                <a:cubicBezTo>
                  <a:pt x="20745" y="17611"/>
                  <a:pt x="20765" y="17536"/>
                  <a:pt x="20801" y="17472"/>
                </a:cubicBezTo>
                <a:cubicBezTo>
                  <a:pt x="20838" y="17405"/>
                  <a:pt x="20891" y="17352"/>
                  <a:pt x="20958" y="17322"/>
                </a:cubicBezTo>
                <a:cubicBezTo>
                  <a:pt x="21200" y="17213"/>
                  <a:pt x="21599" y="16572"/>
                  <a:pt x="21484" y="16476"/>
                </a:cubicBezTo>
                <a:cubicBezTo>
                  <a:pt x="21443" y="16441"/>
                  <a:pt x="21355" y="16410"/>
                  <a:pt x="21283" y="16410"/>
                </a:cubicBezTo>
                <a:cubicBezTo>
                  <a:pt x="21197" y="16410"/>
                  <a:pt x="21152" y="16233"/>
                  <a:pt x="21159" y="15893"/>
                </a:cubicBezTo>
                <a:cubicBezTo>
                  <a:pt x="21164" y="15690"/>
                  <a:pt x="21156" y="15550"/>
                  <a:pt x="21126" y="15451"/>
                </a:cubicBezTo>
                <a:cubicBezTo>
                  <a:pt x="21111" y="15402"/>
                  <a:pt x="21086" y="15363"/>
                  <a:pt x="21059" y="15329"/>
                </a:cubicBezTo>
                <a:cubicBezTo>
                  <a:pt x="21032" y="15296"/>
                  <a:pt x="20999" y="15269"/>
                  <a:pt x="20958" y="15245"/>
                </a:cubicBezTo>
                <a:cubicBezTo>
                  <a:pt x="20843" y="15176"/>
                  <a:pt x="20745" y="15009"/>
                  <a:pt x="20745" y="14878"/>
                </a:cubicBezTo>
                <a:cubicBezTo>
                  <a:pt x="20745" y="14748"/>
                  <a:pt x="20674" y="14510"/>
                  <a:pt x="20577" y="14352"/>
                </a:cubicBezTo>
                <a:cubicBezTo>
                  <a:pt x="20433" y="14118"/>
                  <a:pt x="20416" y="14047"/>
                  <a:pt x="20532" y="13929"/>
                </a:cubicBezTo>
                <a:cubicBezTo>
                  <a:pt x="20591" y="13869"/>
                  <a:pt x="20618" y="13823"/>
                  <a:pt x="20611" y="13788"/>
                </a:cubicBezTo>
                <a:cubicBezTo>
                  <a:pt x="20603" y="13753"/>
                  <a:pt x="20567" y="13722"/>
                  <a:pt x="20487" y="13684"/>
                </a:cubicBezTo>
                <a:cubicBezTo>
                  <a:pt x="20381" y="13635"/>
                  <a:pt x="20297" y="13514"/>
                  <a:pt x="20297" y="13412"/>
                </a:cubicBezTo>
                <a:cubicBezTo>
                  <a:pt x="20297" y="13362"/>
                  <a:pt x="20285" y="13319"/>
                  <a:pt x="20263" y="13290"/>
                </a:cubicBezTo>
                <a:cubicBezTo>
                  <a:pt x="20241" y="13260"/>
                  <a:pt x="20208" y="13246"/>
                  <a:pt x="20174" y="13252"/>
                </a:cubicBezTo>
                <a:cubicBezTo>
                  <a:pt x="20037" y="13278"/>
                  <a:pt x="19878" y="12891"/>
                  <a:pt x="19815" y="12453"/>
                </a:cubicBezTo>
                <a:cubicBezTo>
                  <a:pt x="19794" y="12304"/>
                  <a:pt x="19789" y="12157"/>
                  <a:pt x="19793" y="12011"/>
                </a:cubicBezTo>
                <a:cubicBezTo>
                  <a:pt x="19800" y="11734"/>
                  <a:pt x="19758" y="11485"/>
                  <a:pt x="19703" y="11457"/>
                </a:cubicBezTo>
                <a:cubicBezTo>
                  <a:pt x="19649" y="11429"/>
                  <a:pt x="19657" y="11348"/>
                  <a:pt x="19726" y="11278"/>
                </a:cubicBezTo>
                <a:cubicBezTo>
                  <a:pt x="19822" y="11181"/>
                  <a:pt x="19732" y="11069"/>
                  <a:pt x="19334" y="10790"/>
                </a:cubicBezTo>
                <a:cubicBezTo>
                  <a:pt x="19164" y="10671"/>
                  <a:pt x="19042" y="10566"/>
                  <a:pt x="18964" y="10480"/>
                </a:cubicBezTo>
                <a:cubicBezTo>
                  <a:pt x="18886" y="10393"/>
                  <a:pt x="18855" y="10323"/>
                  <a:pt x="18874" y="10273"/>
                </a:cubicBezTo>
                <a:cubicBezTo>
                  <a:pt x="18906" y="10188"/>
                  <a:pt x="18836" y="10043"/>
                  <a:pt x="18718" y="9953"/>
                </a:cubicBezTo>
                <a:cubicBezTo>
                  <a:pt x="18590" y="9856"/>
                  <a:pt x="18527" y="9714"/>
                  <a:pt x="18561" y="9605"/>
                </a:cubicBezTo>
                <a:cubicBezTo>
                  <a:pt x="18581" y="9539"/>
                  <a:pt x="18575" y="9489"/>
                  <a:pt x="18538" y="9446"/>
                </a:cubicBezTo>
                <a:cubicBezTo>
                  <a:pt x="18502" y="9402"/>
                  <a:pt x="18439" y="9366"/>
                  <a:pt x="18337" y="9333"/>
                </a:cubicBezTo>
                <a:cubicBezTo>
                  <a:pt x="18056" y="9243"/>
                  <a:pt x="18047" y="9232"/>
                  <a:pt x="18023" y="8026"/>
                </a:cubicBezTo>
                <a:cubicBezTo>
                  <a:pt x="18010" y="7356"/>
                  <a:pt x="17994" y="6482"/>
                  <a:pt x="17978" y="6090"/>
                </a:cubicBezTo>
                <a:cubicBezTo>
                  <a:pt x="17949" y="5358"/>
                  <a:pt x="18104" y="4944"/>
                  <a:pt x="18426" y="4944"/>
                </a:cubicBezTo>
                <a:cubicBezTo>
                  <a:pt x="18596" y="4944"/>
                  <a:pt x="18690" y="4842"/>
                  <a:pt x="18662" y="4728"/>
                </a:cubicBezTo>
                <a:cubicBezTo>
                  <a:pt x="18653" y="4689"/>
                  <a:pt x="18632" y="4652"/>
                  <a:pt x="18594" y="4615"/>
                </a:cubicBezTo>
                <a:cubicBezTo>
                  <a:pt x="18493" y="4512"/>
                  <a:pt x="18516" y="4446"/>
                  <a:pt x="18695" y="4295"/>
                </a:cubicBezTo>
                <a:cubicBezTo>
                  <a:pt x="18822" y="4189"/>
                  <a:pt x="18884" y="4079"/>
                  <a:pt x="18830" y="4051"/>
                </a:cubicBezTo>
                <a:cubicBezTo>
                  <a:pt x="18775" y="4023"/>
                  <a:pt x="18752" y="3913"/>
                  <a:pt x="18785" y="3806"/>
                </a:cubicBezTo>
                <a:cubicBezTo>
                  <a:pt x="18820" y="3694"/>
                  <a:pt x="18765" y="3528"/>
                  <a:pt x="18650" y="3421"/>
                </a:cubicBezTo>
                <a:cubicBezTo>
                  <a:pt x="18594" y="3369"/>
                  <a:pt x="18552" y="3309"/>
                  <a:pt x="18527" y="3243"/>
                </a:cubicBezTo>
                <a:cubicBezTo>
                  <a:pt x="18503" y="3173"/>
                  <a:pt x="18499" y="3109"/>
                  <a:pt x="18516" y="3055"/>
                </a:cubicBezTo>
                <a:cubicBezTo>
                  <a:pt x="18549" y="2947"/>
                  <a:pt x="18517" y="2874"/>
                  <a:pt x="18449" y="2885"/>
                </a:cubicBezTo>
                <a:cubicBezTo>
                  <a:pt x="18406" y="2893"/>
                  <a:pt x="18365" y="2860"/>
                  <a:pt x="18326" y="2801"/>
                </a:cubicBezTo>
                <a:cubicBezTo>
                  <a:pt x="18295" y="2755"/>
                  <a:pt x="18263" y="2676"/>
                  <a:pt x="18236" y="2594"/>
                </a:cubicBezTo>
                <a:cubicBezTo>
                  <a:pt x="18227" y="2567"/>
                  <a:pt x="18222" y="2550"/>
                  <a:pt x="18214" y="2519"/>
                </a:cubicBezTo>
                <a:cubicBezTo>
                  <a:pt x="18145" y="2276"/>
                  <a:pt x="18086" y="1920"/>
                  <a:pt x="18057" y="1494"/>
                </a:cubicBezTo>
                <a:lnTo>
                  <a:pt x="18012" y="761"/>
                </a:lnTo>
                <a:lnTo>
                  <a:pt x="17575" y="761"/>
                </a:lnTo>
                <a:cubicBezTo>
                  <a:pt x="17334" y="761"/>
                  <a:pt x="17099" y="720"/>
                  <a:pt x="17060" y="667"/>
                </a:cubicBezTo>
                <a:cubicBezTo>
                  <a:pt x="17021" y="614"/>
                  <a:pt x="16950" y="590"/>
                  <a:pt x="16892" y="620"/>
                </a:cubicBezTo>
                <a:cubicBezTo>
                  <a:pt x="16833" y="651"/>
                  <a:pt x="16750" y="608"/>
                  <a:pt x="16713" y="526"/>
                </a:cubicBezTo>
                <a:cubicBezTo>
                  <a:pt x="16675" y="445"/>
                  <a:pt x="16573" y="376"/>
                  <a:pt x="16489" y="376"/>
                </a:cubicBezTo>
                <a:cubicBezTo>
                  <a:pt x="16404" y="376"/>
                  <a:pt x="16275" y="293"/>
                  <a:pt x="16208" y="188"/>
                </a:cubicBezTo>
                <a:cubicBezTo>
                  <a:pt x="16106" y="28"/>
                  <a:pt x="15974" y="0"/>
                  <a:pt x="15357" y="0"/>
                </a:cubicBezTo>
                <a:lnTo>
                  <a:pt x="14629" y="0"/>
                </a:lnTo>
                <a:close/>
                <a:moveTo>
                  <a:pt x="2039" y="11034"/>
                </a:moveTo>
                <a:cubicBezTo>
                  <a:pt x="1976" y="11034"/>
                  <a:pt x="1927" y="11085"/>
                  <a:pt x="1927" y="11137"/>
                </a:cubicBezTo>
                <a:cubicBezTo>
                  <a:pt x="1927" y="11190"/>
                  <a:pt x="1976" y="11231"/>
                  <a:pt x="2039" y="11231"/>
                </a:cubicBezTo>
                <a:cubicBezTo>
                  <a:pt x="2101" y="11231"/>
                  <a:pt x="2151" y="11190"/>
                  <a:pt x="2151" y="11137"/>
                </a:cubicBezTo>
                <a:cubicBezTo>
                  <a:pt x="2151" y="11085"/>
                  <a:pt x="2101" y="11034"/>
                  <a:pt x="2039" y="11034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625" name="Image" descr="Image"/>
          <p:cNvPicPr>
            <a:picLocks noChangeAspect="1"/>
          </p:cNvPicPr>
          <p:nvPr/>
        </p:nvPicPr>
        <p:blipFill>
          <a:blip r:embed="rId8"/>
          <a:srcRect l="6575" t="451" r="20522" b="1152"/>
          <a:stretch>
            <a:fillRect/>
          </a:stretch>
        </p:blipFill>
        <p:spPr>
          <a:xfrm>
            <a:off x="2513221" y="991775"/>
            <a:ext cx="762145" cy="767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5" h="21600" extrusionOk="0">
                <a:moveTo>
                  <a:pt x="14561" y="0"/>
                </a:moveTo>
                <a:lnTo>
                  <a:pt x="14561" y="2703"/>
                </a:lnTo>
                <a:cubicBezTo>
                  <a:pt x="14561" y="5286"/>
                  <a:pt x="14607" y="5525"/>
                  <a:pt x="15076" y="5774"/>
                </a:cubicBezTo>
                <a:cubicBezTo>
                  <a:pt x="15993" y="6260"/>
                  <a:pt x="15201" y="6485"/>
                  <a:pt x="12397" y="6534"/>
                </a:cubicBezTo>
                <a:cubicBezTo>
                  <a:pt x="10889" y="6560"/>
                  <a:pt x="9705" y="6668"/>
                  <a:pt x="9774" y="6779"/>
                </a:cubicBezTo>
                <a:cubicBezTo>
                  <a:pt x="9844" y="6890"/>
                  <a:pt x="9482" y="7158"/>
                  <a:pt x="8967" y="7371"/>
                </a:cubicBezTo>
                <a:cubicBezTo>
                  <a:pt x="7970" y="7784"/>
                  <a:pt x="6740" y="7574"/>
                  <a:pt x="6860" y="7014"/>
                </a:cubicBezTo>
                <a:cubicBezTo>
                  <a:pt x="6921" y="6727"/>
                  <a:pt x="5961" y="5629"/>
                  <a:pt x="5649" y="5629"/>
                </a:cubicBezTo>
                <a:cubicBezTo>
                  <a:pt x="5267" y="5629"/>
                  <a:pt x="5086" y="5190"/>
                  <a:pt x="5156" y="4378"/>
                </a:cubicBezTo>
                <a:cubicBezTo>
                  <a:pt x="5203" y="3835"/>
                  <a:pt x="5145" y="3567"/>
                  <a:pt x="4988" y="3663"/>
                </a:cubicBezTo>
                <a:cubicBezTo>
                  <a:pt x="4850" y="3748"/>
                  <a:pt x="4584" y="3608"/>
                  <a:pt x="4405" y="3362"/>
                </a:cubicBezTo>
                <a:cubicBezTo>
                  <a:pt x="4227" y="3116"/>
                  <a:pt x="3900" y="2845"/>
                  <a:pt x="3665" y="2759"/>
                </a:cubicBezTo>
                <a:cubicBezTo>
                  <a:pt x="3407" y="2663"/>
                  <a:pt x="3286" y="2450"/>
                  <a:pt x="3374" y="2223"/>
                </a:cubicBezTo>
                <a:cubicBezTo>
                  <a:pt x="3462" y="1996"/>
                  <a:pt x="3389" y="1854"/>
                  <a:pt x="3184" y="1854"/>
                </a:cubicBezTo>
                <a:cubicBezTo>
                  <a:pt x="2996" y="1854"/>
                  <a:pt x="2656" y="1643"/>
                  <a:pt x="2433" y="1385"/>
                </a:cubicBezTo>
                <a:cubicBezTo>
                  <a:pt x="2007" y="893"/>
                  <a:pt x="978" y="933"/>
                  <a:pt x="1076" y="1441"/>
                </a:cubicBezTo>
                <a:cubicBezTo>
                  <a:pt x="1105" y="1591"/>
                  <a:pt x="888" y="1752"/>
                  <a:pt x="583" y="1798"/>
                </a:cubicBezTo>
                <a:cubicBezTo>
                  <a:pt x="181" y="1859"/>
                  <a:pt x="-12" y="2167"/>
                  <a:pt x="0" y="2491"/>
                </a:cubicBezTo>
                <a:cubicBezTo>
                  <a:pt x="12" y="2814"/>
                  <a:pt x="229" y="3163"/>
                  <a:pt x="639" y="3317"/>
                </a:cubicBezTo>
                <a:cubicBezTo>
                  <a:pt x="1045" y="3470"/>
                  <a:pt x="1195" y="3672"/>
                  <a:pt x="1099" y="3920"/>
                </a:cubicBezTo>
                <a:cubicBezTo>
                  <a:pt x="1006" y="4160"/>
                  <a:pt x="1104" y="4289"/>
                  <a:pt x="1356" y="4289"/>
                </a:cubicBezTo>
                <a:cubicBezTo>
                  <a:pt x="1573" y="4289"/>
                  <a:pt x="1882" y="4512"/>
                  <a:pt x="2051" y="4780"/>
                </a:cubicBezTo>
                <a:cubicBezTo>
                  <a:pt x="2220" y="5048"/>
                  <a:pt x="2606" y="5272"/>
                  <a:pt x="2903" y="5272"/>
                </a:cubicBezTo>
                <a:cubicBezTo>
                  <a:pt x="3658" y="5272"/>
                  <a:pt x="3811" y="5624"/>
                  <a:pt x="3744" y="7248"/>
                </a:cubicBezTo>
                <a:cubicBezTo>
                  <a:pt x="3688" y="8617"/>
                  <a:pt x="3711" y="8665"/>
                  <a:pt x="4383" y="8812"/>
                </a:cubicBezTo>
                <a:cubicBezTo>
                  <a:pt x="4764" y="8896"/>
                  <a:pt x="5176" y="8994"/>
                  <a:pt x="5302" y="9024"/>
                </a:cubicBezTo>
                <a:cubicBezTo>
                  <a:pt x="5433" y="9055"/>
                  <a:pt x="5539" y="11109"/>
                  <a:pt x="5549" y="13816"/>
                </a:cubicBezTo>
                <a:cubicBezTo>
                  <a:pt x="5563" y="17736"/>
                  <a:pt x="5619" y="18562"/>
                  <a:pt x="5907" y="18562"/>
                </a:cubicBezTo>
                <a:cubicBezTo>
                  <a:pt x="6405" y="18562"/>
                  <a:pt x="6534" y="19147"/>
                  <a:pt x="6075" y="19322"/>
                </a:cubicBezTo>
                <a:cubicBezTo>
                  <a:pt x="5775" y="19436"/>
                  <a:pt x="5750" y="19574"/>
                  <a:pt x="5952" y="19947"/>
                </a:cubicBezTo>
                <a:cubicBezTo>
                  <a:pt x="6153" y="20320"/>
                  <a:pt x="6283" y="20354"/>
                  <a:pt x="6546" y="20137"/>
                </a:cubicBezTo>
                <a:cubicBezTo>
                  <a:pt x="6938" y="19815"/>
                  <a:pt x="8042" y="19918"/>
                  <a:pt x="7981" y="20271"/>
                </a:cubicBezTo>
                <a:cubicBezTo>
                  <a:pt x="7955" y="20418"/>
                  <a:pt x="9593" y="20517"/>
                  <a:pt x="12285" y="20517"/>
                </a:cubicBezTo>
                <a:cubicBezTo>
                  <a:pt x="15982" y="20517"/>
                  <a:pt x="16640" y="20563"/>
                  <a:pt x="16645" y="20874"/>
                </a:cubicBezTo>
                <a:cubicBezTo>
                  <a:pt x="16649" y="21075"/>
                  <a:pt x="16741" y="21376"/>
                  <a:pt x="16847" y="21544"/>
                </a:cubicBezTo>
                <a:cubicBezTo>
                  <a:pt x="16858" y="21560"/>
                  <a:pt x="16880" y="21585"/>
                  <a:pt x="16903" y="21600"/>
                </a:cubicBezTo>
                <a:cubicBezTo>
                  <a:pt x="17025" y="21473"/>
                  <a:pt x="17645" y="21365"/>
                  <a:pt x="18338" y="21365"/>
                </a:cubicBezTo>
                <a:cubicBezTo>
                  <a:pt x="19367" y="21365"/>
                  <a:pt x="19682" y="21276"/>
                  <a:pt x="19795" y="20941"/>
                </a:cubicBezTo>
                <a:cubicBezTo>
                  <a:pt x="19875" y="20706"/>
                  <a:pt x="20076" y="20330"/>
                  <a:pt x="20244" y="20103"/>
                </a:cubicBezTo>
                <a:cubicBezTo>
                  <a:pt x="20493" y="19765"/>
                  <a:pt x="20469" y="19595"/>
                  <a:pt x="20098" y="19188"/>
                </a:cubicBezTo>
                <a:cubicBezTo>
                  <a:pt x="19726" y="18781"/>
                  <a:pt x="19648" y="18331"/>
                  <a:pt x="19683" y="16686"/>
                </a:cubicBezTo>
                <a:cubicBezTo>
                  <a:pt x="19725" y="14753"/>
                  <a:pt x="20007" y="13899"/>
                  <a:pt x="20490" y="14195"/>
                </a:cubicBezTo>
                <a:cubicBezTo>
                  <a:pt x="20617" y="14273"/>
                  <a:pt x="20885" y="14271"/>
                  <a:pt x="21084" y="14195"/>
                </a:cubicBezTo>
                <a:cubicBezTo>
                  <a:pt x="21381" y="14082"/>
                  <a:pt x="21386" y="13972"/>
                  <a:pt x="21140" y="13581"/>
                </a:cubicBezTo>
                <a:cubicBezTo>
                  <a:pt x="20902" y="13203"/>
                  <a:pt x="20912" y="12988"/>
                  <a:pt x="21151" y="12542"/>
                </a:cubicBezTo>
                <a:cubicBezTo>
                  <a:pt x="21482" y="11928"/>
                  <a:pt x="21513" y="11213"/>
                  <a:pt x="21465" y="6422"/>
                </a:cubicBezTo>
                <a:cubicBezTo>
                  <a:pt x="21461" y="5986"/>
                  <a:pt x="21479" y="5194"/>
                  <a:pt x="21499" y="4657"/>
                </a:cubicBezTo>
                <a:cubicBezTo>
                  <a:pt x="21588" y="2249"/>
                  <a:pt x="21459" y="1494"/>
                  <a:pt x="20927" y="1139"/>
                </a:cubicBezTo>
                <a:lnTo>
                  <a:pt x="20400" y="793"/>
                </a:lnTo>
                <a:lnTo>
                  <a:pt x="20983" y="346"/>
                </a:lnTo>
                <a:cubicBezTo>
                  <a:pt x="21113" y="247"/>
                  <a:pt x="21137" y="171"/>
                  <a:pt x="20995" y="112"/>
                </a:cubicBezTo>
                <a:cubicBezTo>
                  <a:pt x="20418" y="252"/>
                  <a:pt x="20107" y="471"/>
                  <a:pt x="19885" y="815"/>
                </a:cubicBezTo>
                <a:cubicBezTo>
                  <a:pt x="19775" y="986"/>
                  <a:pt x="19593" y="1074"/>
                  <a:pt x="19481" y="1005"/>
                </a:cubicBezTo>
                <a:cubicBezTo>
                  <a:pt x="19370" y="937"/>
                  <a:pt x="19215" y="1107"/>
                  <a:pt x="19145" y="1374"/>
                </a:cubicBezTo>
                <a:cubicBezTo>
                  <a:pt x="19045" y="1753"/>
                  <a:pt x="18810" y="1854"/>
                  <a:pt x="18058" y="1854"/>
                </a:cubicBezTo>
                <a:cubicBezTo>
                  <a:pt x="17278" y="1854"/>
                  <a:pt x="16992" y="1714"/>
                  <a:pt x="16556" y="1128"/>
                </a:cubicBezTo>
                <a:cubicBezTo>
                  <a:pt x="16260" y="731"/>
                  <a:pt x="16018" y="296"/>
                  <a:pt x="16018" y="156"/>
                </a:cubicBezTo>
                <a:cubicBezTo>
                  <a:pt x="16018" y="90"/>
                  <a:pt x="15442" y="40"/>
                  <a:pt x="14561" y="0"/>
                </a:cubicBezTo>
                <a:close/>
                <a:moveTo>
                  <a:pt x="14964" y="2915"/>
                </a:moveTo>
                <a:cubicBezTo>
                  <a:pt x="15035" y="2922"/>
                  <a:pt x="15095" y="2976"/>
                  <a:pt x="15155" y="3071"/>
                </a:cubicBezTo>
                <a:cubicBezTo>
                  <a:pt x="15253" y="3229"/>
                  <a:pt x="15223" y="3473"/>
                  <a:pt x="15087" y="3607"/>
                </a:cubicBezTo>
                <a:cubicBezTo>
                  <a:pt x="14923" y="3770"/>
                  <a:pt x="14780" y="3754"/>
                  <a:pt x="14661" y="3563"/>
                </a:cubicBezTo>
                <a:cubicBezTo>
                  <a:pt x="14563" y="3405"/>
                  <a:pt x="14593" y="3161"/>
                  <a:pt x="14729" y="3027"/>
                </a:cubicBezTo>
                <a:cubicBezTo>
                  <a:pt x="14811" y="2945"/>
                  <a:pt x="14893" y="2908"/>
                  <a:pt x="14964" y="2915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628" name="Group"/>
          <p:cNvGrpSpPr/>
          <p:nvPr/>
        </p:nvGrpSpPr>
        <p:grpSpPr>
          <a:xfrm>
            <a:off x="270613" y="1196865"/>
            <a:ext cx="907389" cy="819579"/>
            <a:chOff x="0" y="-7"/>
            <a:chExt cx="907388" cy="819577"/>
          </a:xfrm>
        </p:grpSpPr>
        <p:pic>
          <p:nvPicPr>
            <p:cNvPr id="626" name="Image" descr="Image"/>
            <p:cNvPicPr>
              <a:picLocks noChangeAspect="1"/>
            </p:cNvPicPr>
            <p:nvPr/>
          </p:nvPicPr>
          <p:blipFill>
            <a:blip r:embed="rId9"/>
            <a:srcRect l="21980" t="7697" r="14" b="8419"/>
            <a:stretch>
              <a:fillRect/>
            </a:stretch>
          </p:blipFill>
          <p:spPr>
            <a:xfrm>
              <a:off x="145235" y="-8"/>
              <a:ext cx="762154" cy="8195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8" h="21531" extrusionOk="0">
                  <a:moveTo>
                    <a:pt x="6270" y="10"/>
                  </a:moveTo>
                  <a:cubicBezTo>
                    <a:pt x="5999" y="37"/>
                    <a:pt x="5868" y="114"/>
                    <a:pt x="5856" y="250"/>
                  </a:cubicBezTo>
                  <a:cubicBezTo>
                    <a:pt x="5844" y="378"/>
                    <a:pt x="5820" y="773"/>
                    <a:pt x="5800" y="1126"/>
                  </a:cubicBezTo>
                  <a:cubicBezTo>
                    <a:pt x="5764" y="1754"/>
                    <a:pt x="5745" y="1771"/>
                    <a:pt x="4423" y="1835"/>
                  </a:cubicBezTo>
                  <a:cubicBezTo>
                    <a:pt x="3286" y="1890"/>
                    <a:pt x="2980" y="1819"/>
                    <a:pt x="2521" y="1418"/>
                  </a:cubicBezTo>
                  <a:lnTo>
                    <a:pt x="1984" y="949"/>
                  </a:lnTo>
                  <a:lnTo>
                    <a:pt x="1939" y="2106"/>
                  </a:lnTo>
                  <a:cubicBezTo>
                    <a:pt x="1920" y="2744"/>
                    <a:pt x="1929" y="3464"/>
                    <a:pt x="1950" y="3712"/>
                  </a:cubicBezTo>
                  <a:cubicBezTo>
                    <a:pt x="1996" y="4239"/>
                    <a:pt x="1404" y="5393"/>
                    <a:pt x="1066" y="5432"/>
                  </a:cubicBezTo>
                  <a:cubicBezTo>
                    <a:pt x="938" y="5447"/>
                    <a:pt x="723" y="5469"/>
                    <a:pt x="596" y="5484"/>
                  </a:cubicBezTo>
                  <a:cubicBezTo>
                    <a:pt x="470" y="5499"/>
                    <a:pt x="373" y="5749"/>
                    <a:pt x="373" y="6037"/>
                  </a:cubicBezTo>
                  <a:cubicBezTo>
                    <a:pt x="373" y="6324"/>
                    <a:pt x="239" y="6632"/>
                    <a:pt x="82" y="6725"/>
                  </a:cubicBezTo>
                  <a:cubicBezTo>
                    <a:pt x="-107" y="6835"/>
                    <a:pt x="32" y="6931"/>
                    <a:pt x="484" y="7006"/>
                  </a:cubicBezTo>
                  <a:cubicBezTo>
                    <a:pt x="863" y="7069"/>
                    <a:pt x="1178" y="7230"/>
                    <a:pt x="1178" y="7371"/>
                  </a:cubicBezTo>
                  <a:cubicBezTo>
                    <a:pt x="1178" y="7512"/>
                    <a:pt x="1374" y="7760"/>
                    <a:pt x="1615" y="7924"/>
                  </a:cubicBezTo>
                  <a:cubicBezTo>
                    <a:pt x="1855" y="8088"/>
                    <a:pt x="1973" y="8341"/>
                    <a:pt x="1883" y="8476"/>
                  </a:cubicBezTo>
                  <a:cubicBezTo>
                    <a:pt x="1682" y="8779"/>
                    <a:pt x="913" y="8799"/>
                    <a:pt x="719" y="8508"/>
                  </a:cubicBezTo>
                  <a:cubicBezTo>
                    <a:pt x="444" y="8092"/>
                    <a:pt x="138" y="8295"/>
                    <a:pt x="138" y="8904"/>
                  </a:cubicBezTo>
                  <a:cubicBezTo>
                    <a:pt x="138" y="9341"/>
                    <a:pt x="271" y="9554"/>
                    <a:pt x="596" y="9634"/>
                  </a:cubicBezTo>
                  <a:cubicBezTo>
                    <a:pt x="866" y="9699"/>
                    <a:pt x="1066" y="9931"/>
                    <a:pt x="1066" y="10186"/>
                  </a:cubicBezTo>
                  <a:cubicBezTo>
                    <a:pt x="1066" y="10425"/>
                    <a:pt x="1164" y="10676"/>
                    <a:pt x="1290" y="10749"/>
                  </a:cubicBezTo>
                  <a:cubicBezTo>
                    <a:pt x="1590" y="10922"/>
                    <a:pt x="1591" y="13360"/>
                    <a:pt x="1290" y="13533"/>
                  </a:cubicBezTo>
                  <a:cubicBezTo>
                    <a:pt x="992" y="13704"/>
                    <a:pt x="1155" y="14526"/>
                    <a:pt x="1615" y="15180"/>
                  </a:cubicBezTo>
                  <a:cubicBezTo>
                    <a:pt x="1993" y="15718"/>
                    <a:pt x="2164" y="17458"/>
                    <a:pt x="1883" y="17881"/>
                  </a:cubicBezTo>
                  <a:cubicBezTo>
                    <a:pt x="1793" y="18017"/>
                    <a:pt x="1556" y="18131"/>
                    <a:pt x="1346" y="18131"/>
                  </a:cubicBezTo>
                  <a:cubicBezTo>
                    <a:pt x="1060" y="18131"/>
                    <a:pt x="1125" y="18285"/>
                    <a:pt x="1637" y="18746"/>
                  </a:cubicBezTo>
                  <a:cubicBezTo>
                    <a:pt x="2012" y="19084"/>
                    <a:pt x="2554" y="19600"/>
                    <a:pt x="2834" y="19893"/>
                  </a:cubicBezTo>
                  <a:cubicBezTo>
                    <a:pt x="3478" y="20564"/>
                    <a:pt x="5681" y="21165"/>
                    <a:pt x="6851" y="20988"/>
                  </a:cubicBezTo>
                  <a:cubicBezTo>
                    <a:pt x="7536" y="20884"/>
                    <a:pt x="7736" y="20930"/>
                    <a:pt x="7858" y="21227"/>
                  </a:cubicBezTo>
                  <a:cubicBezTo>
                    <a:pt x="7994" y="21557"/>
                    <a:pt x="8256" y="21584"/>
                    <a:pt x="10108" y="21467"/>
                  </a:cubicBezTo>
                  <a:cubicBezTo>
                    <a:pt x="13909" y="21227"/>
                    <a:pt x="14324" y="21142"/>
                    <a:pt x="14953" y="20445"/>
                  </a:cubicBezTo>
                  <a:cubicBezTo>
                    <a:pt x="15586" y="19744"/>
                    <a:pt x="15632" y="19497"/>
                    <a:pt x="15300" y="18683"/>
                  </a:cubicBezTo>
                  <a:cubicBezTo>
                    <a:pt x="15131" y="18272"/>
                    <a:pt x="14918" y="18131"/>
                    <a:pt x="14427" y="18131"/>
                  </a:cubicBezTo>
                  <a:cubicBezTo>
                    <a:pt x="14023" y="18131"/>
                    <a:pt x="13557" y="17925"/>
                    <a:pt x="13218" y="17589"/>
                  </a:cubicBezTo>
                  <a:cubicBezTo>
                    <a:pt x="12854" y="17227"/>
                    <a:pt x="12475" y="17067"/>
                    <a:pt x="12088" y="17109"/>
                  </a:cubicBezTo>
                  <a:cubicBezTo>
                    <a:pt x="11534" y="17169"/>
                    <a:pt x="11506" y="17116"/>
                    <a:pt x="11506" y="16098"/>
                  </a:cubicBezTo>
                  <a:cubicBezTo>
                    <a:pt x="11506" y="15198"/>
                    <a:pt x="11571" y="15033"/>
                    <a:pt x="11909" y="15086"/>
                  </a:cubicBezTo>
                  <a:cubicBezTo>
                    <a:pt x="12340" y="15154"/>
                    <a:pt x="12455" y="14814"/>
                    <a:pt x="12077" y="14596"/>
                  </a:cubicBezTo>
                  <a:cubicBezTo>
                    <a:pt x="11718" y="14389"/>
                    <a:pt x="11816" y="13579"/>
                    <a:pt x="12267" y="13032"/>
                  </a:cubicBezTo>
                  <a:cubicBezTo>
                    <a:pt x="12598" y="12632"/>
                    <a:pt x="12929" y="12534"/>
                    <a:pt x="13934" y="12501"/>
                  </a:cubicBezTo>
                  <a:lnTo>
                    <a:pt x="15176" y="12459"/>
                  </a:lnTo>
                  <a:lnTo>
                    <a:pt x="15255" y="11656"/>
                  </a:lnTo>
                  <a:lnTo>
                    <a:pt x="15322" y="10853"/>
                  </a:lnTo>
                  <a:lnTo>
                    <a:pt x="14337" y="10833"/>
                  </a:lnTo>
                  <a:cubicBezTo>
                    <a:pt x="13793" y="10819"/>
                    <a:pt x="13252" y="10823"/>
                    <a:pt x="13140" y="10843"/>
                  </a:cubicBezTo>
                  <a:cubicBezTo>
                    <a:pt x="13027" y="10862"/>
                    <a:pt x="12566" y="10709"/>
                    <a:pt x="12110" y="10499"/>
                  </a:cubicBezTo>
                  <a:cubicBezTo>
                    <a:pt x="11655" y="10289"/>
                    <a:pt x="11082" y="10115"/>
                    <a:pt x="10846" y="10113"/>
                  </a:cubicBezTo>
                  <a:cubicBezTo>
                    <a:pt x="10610" y="10112"/>
                    <a:pt x="10262" y="9896"/>
                    <a:pt x="10074" y="9634"/>
                  </a:cubicBezTo>
                  <a:cubicBezTo>
                    <a:pt x="9753" y="9185"/>
                    <a:pt x="9773" y="9141"/>
                    <a:pt x="10354" y="8935"/>
                  </a:cubicBezTo>
                  <a:cubicBezTo>
                    <a:pt x="10694" y="8814"/>
                    <a:pt x="11066" y="8775"/>
                    <a:pt x="11182" y="8841"/>
                  </a:cubicBezTo>
                  <a:cubicBezTo>
                    <a:pt x="11302" y="8911"/>
                    <a:pt x="11394" y="8225"/>
                    <a:pt x="11394" y="7236"/>
                  </a:cubicBezTo>
                  <a:lnTo>
                    <a:pt x="11394" y="5515"/>
                  </a:lnTo>
                  <a:lnTo>
                    <a:pt x="10600" y="5515"/>
                  </a:lnTo>
                  <a:cubicBezTo>
                    <a:pt x="9960" y="5515"/>
                    <a:pt x="9753" y="5397"/>
                    <a:pt x="9481" y="4890"/>
                  </a:cubicBezTo>
                  <a:cubicBezTo>
                    <a:pt x="9241" y="4442"/>
                    <a:pt x="9224" y="4201"/>
                    <a:pt x="9403" y="4035"/>
                  </a:cubicBezTo>
                  <a:cubicBezTo>
                    <a:pt x="9581" y="3869"/>
                    <a:pt x="9567" y="3729"/>
                    <a:pt x="9369" y="3545"/>
                  </a:cubicBezTo>
                  <a:cubicBezTo>
                    <a:pt x="9036" y="3234"/>
                    <a:pt x="9003" y="1739"/>
                    <a:pt x="9324" y="1553"/>
                  </a:cubicBezTo>
                  <a:cubicBezTo>
                    <a:pt x="9596" y="1397"/>
                    <a:pt x="9635" y="375"/>
                    <a:pt x="9369" y="375"/>
                  </a:cubicBezTo>
                  <a:cubicBezTo>
                    <a:pt x="9268" y="375"/>
                    <a:pt x="9073" y="484"/>
                    <a:pt x="8933" y="615"/>
                  </a:cubicBezTo>
                  <a:cubicBezTo>
                    <a:pt x="8653" y="875"/>
                    <a:pt x="8102" y="677"/>
                    <a:pt x="8295" y="386"/>
                  </a:cubicBezTo>
                  <a:cubicBezTo>
                    <a:pt x="8361" y="287"/>
                    <a:pt x="8019" y="145"/>
                    <a:pt x="7545" y="83"/>
                  </a:cubicBezTo>
                  <a:cubicBezTo>
                    <a:pt x="6952" y="6"/>
                    <a:pt x="6540" y="-16"/>
                    <a:pt x="6270" y="10"/>
                  </a:cubicBezTo>
                  <a:close/>
                  <a:moveTo>
                    <a:pt x="21409" y="20122"/>
                  </a:moveTo>
                  <a:cubicBezTo>
                    <a:pt x="21246" y="19970"/>
                    <a:pt x="20570" y="20457"/>
                    <a:pt x="20570" y="20727"/>
                  </a:cubicBezTo>
                  <a:cubicBezTo>
                    <a:pt x="20570" y="20830"/>
                    <a:pt x="20735" y="20915"/>
                    <a:pt x="20928" y="20915"/>
                  </a:cubicBezTo>
                  <a:cubicBezTo>
                    <a:pt x="21205" y="20915"/>
                    <a:pt x="21471" y="20594"/>
                    <a:pt x="21487" y="20341"/>
                  </a:cubicBezTo>
                  <a:cubicBezTo>
                    <a:pt x="21493" y="20257"/>
                    <a:pt x="21468" y="20177"/>
                    <a:pt x="21409" y="20122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27" name="Circle"/>
            <p:cNvSpPr/>
            <p:nvPr/>
          </p:nvSpPr>
          <p:spPr>
            <a:xfrm>
              <a:off x="0" y="12692"/>
              <a:ext cx="762000" cy="762001"/>
            </a:xfrm>
            <a:prstGeom prst="ellipse">
              <a:avLst/>
            </a:prstGeom>
            <a:noFill/>
            <a:ln w="25400" cap="flat">
              <a:solidFill>
                <a:srgbClr val="FF26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8" grpId="1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eneralization performa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泛化表现</a:t>
            </a:r>
            <a:endParaRPr dirty="0"/>
          </a:p>
        </p:txBody>
      </p:sp>
      <p:pic>
        <p:nvPicPr>
          <p:cNvPr id="2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50" y="2400300"/>
            <a:ext cx="1524000" cy="11025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5750" y="895739"/>
            <a:ext cx="1524000" cy="1014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6700" y="1422400"/>
            <a:ext cx="1524000" cy="167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1050" y="2084190"/>
            <a:ext cx="1524000" cy="1014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270250"/>
            <a:ext cx="1524000" cy="12866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40100" y="834246"/>
            <a:ext cx="1524000" cy="1137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4500" y="3956050"/>
            <a:ext cx="1524000" cy="91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0" name="Image" descr="Imag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6800" y="666750"/>
            <a:ext cx="1524000" cy="1137139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Line"/>
          <p:cNvSpPr/>
          <p:nvPr/>
        </p:nvSpPr>
        <p:spPr>
          <a:xfrm flipV="1">
            <a:off x="5165072" y="360105"/>
            <a:ext cx="274356" cy="446232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64" name="Group"/>
          <p:cNvGrpSpPr/>
          <p:nvPr/>
        </p:nvGrpSpPr>
        <p:grpSpPr>
          <a:xfrm>
            <a:off x="3677441" y="2336800"/>
            <a:ext cx="1524001" cy="1524000"/>
            <a:chOff x="0" y="0"/>
            <a:chExt cx="1524000" cy="1524000"/>
          </a:xfrm>
        </p:grpSpPr>
        <p:pic>
          <p:nvPicPr>
            <p:cNvPr id="262" name="Image" descr="Image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0" y="0"/>
              <a:ext cx="1524000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3" name="Circle"/>
            <p:cNvSpPr/>
            <p:nvPr/>
          </p:nvSpPr>
          <p:spPr>
            <a:xfrm>
              <a:off x="0" y="0"/>
              <a:ext cx="1524000" cy="1524000"/>
            </a:xfrm>
            <a:prstGeom prst="ellipse">
              <a:avLst/>
            </a:prstGeom>
            <a:noFill/>
            <a:ln w="38100" cap="flat">
              <a:solidFill>
                <a:srgbClr val="FF26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" grpId="1" animBg="1" advAuto="0"/>
      <p:bldP spid="264" grpId="2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Spam defen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垃圾邮件防御</a:t>
            </a:r>
            <a:endParaRPr dirty="0"/>
          </a:p>
        </p:txBody>
      </p:sp>
      <p:sp>
        <p:nvSpPr>
          <p:cNvPr id="633" name="While TRU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40631" indent="-240631">
              <a:buSzPct val="100000"/>
              <a:buChar char="•"/>
              <a:defRPr b="1"/>
            </a:pPr>
            <a:r>
              <a:rPr dirty="0"/>
              <a:t>While TRUE</a:t>
            </a:r>
          </a:p>
          <a:p>
            <a:pPr marL="621631" lvl="1" indent="-240631"/>
            <a:r>
              <a:rPr lang="ja-JP" altLang="en-US"/>
              <a:t>邮件主机扩展数据集并训练新的分类器</a:t>
            </a:r>
          </a:p>
          <a:p>
            <a:pPr marL="621631" lvl="1" indent="-240631"/>
            <a:r>
              <a:rPr lang="ja-JP" altLang="en-US"/>
              <a:t>垃圾邮件发送者的电子邮件被拒绝</a:t>
            </a:r>
          </a:p>
          <a:p>
            <a:pPr marL="621631" lvl="1" indent="-240631"/>
            <a:r>
              <a:rPr lang="ja-JP" altLang="en-US"/>
              <a:t>垃圾邮件发送者找到了成功的修改</a:t>
            </a:r>
            <a:endParaRPr dirty="0"/>
          </a:p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例子</a:t>
            </a:r>
            <a:endParaRPr dirty="0"/>
          </a:p>
          <a:p>
            <a:pPr marL="621631" lvl="1" indent="-240631"/>
            <a:r>
              <a:rPr lang="ja-JP" altLang="en-US"/>
              <a:t>将</a:t>
            </a:r>
            <a:r>
              <a:rPr lang="en-US" altLang="ja-JP" dirty="0"/>
              <a:t>spam</a:t>
            </a:r>
            <a:r>
              <a:rPr lang="ja-JP" altLang="en-US"/>
              <a:t>可能性较高的单词（或句子）添加到电子邮件中</a:t>
            </a:r>
          </a:p>
          <a:p>
            <a:pPr marL="621631" lvl="1" indent="-240631"/>
            <a:r>
              <a:rPr lang="ja-JP" altLang="en-US"/>
              <a:t>修改</a:t>
            </a:r>
            <a:r>
              <a:rPr lang="en-US" altLang="ja-JP" dirty="0"/>
              <a:t>spam</a:t>
            </a:r>
            <a:r>
              <a:rPr lang="ja-JP" altLang="en-US"/>
              <a:t>可能性较高的句子</a:t>
            </a:r>
            <a:endParaRPr lang="en-US" altLang="ja-JP" dirty="0"/>
          </a:p>
          <a:p>
            <a:pPr marL="621631" lvl="1" indent="-240631"/>
            <a:r>
              <a:rPr lang="ja-JP" altLang="en-US"/>
              <a:t>改变或伪造标题</a:t>
            </a:r>
            <a:r>
              <a:rPr dirty="0"/>
              <a:t> (‘Dear Alex, …’)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Invarian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不变性</a:t>
            </a:r>
            <a:endParaRPr dirty="0"/>
          </a:p>
        </p:txBody>
      </p:sp>
      <p:sp>
        <p:nvSpPr>
          <p:cNvPr id="636" name="Tangent Distance (Simard et al., 1995)…"/>
          <p:cNvSpPr txBox="1">
            <a:spLocks noGrp="1"/>
          </p:cNvSpPr>
          <p:nvPr>
            <p:ph type="body" idx="1"/>
          </p:nvPr>
        </p:nvSpPr>
        <p:spPr>
          <a:xfrm>
            <a:off x="336789" y="791973"/>
            <a:ext cx="8205304" cy="3553928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切线距离</a:t>
            </a:r>
            <a:r>
              <a:rPr dirty="0"/>
              <a:t> (Simard et al., 1995)</a:t>
            </a:r>
          </a:p>
          <a:p>
            <a:pPr marL="621631" lvl="1" indent="-240631"/>
            <a:r>
              <a:rPr lang="ja-JP" altLang="en-US"/>
              <a:t>不变性变换不会更改标签</a:t>
            </a:r>
          </a:p>
          <a:p>
            <a:pPr marL="621631" lvl="1" indent="-240631"/>
            <a:r>
              <a:rPr lang="ja-JP" altLang="en-US"/>
              <a:t>探索数据及其邻居</a:t>
            </a:r>
            <a:endParaRPr dirty="0"/>
          </a:p>
        </p:txBody>
      </p:sp>
      <p:pic>
        <p:nvPicPr>
          <p:cNvPr id="63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48" y="2138560"/>
            <a:ext cx="4560786" cy="27487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Invarian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不变性</a:t>
            </a:r>
            <a:endParaRPr dirty="0"/>
          </a:p>
        </p:txBody>
      </p:sp>
      <p:sp>
        <p:nvSpPr>
          <p:cNvPr id="640" name="Virtual Support Vectors (Schoelkopf, 1997) Only change the data at the boundary (not enough RAM)…"/>
          <p:cNvSpPr txBox="1">
            <a:spLocks noGrp="1"/>
          </p:cNvSpPr>
          <p:nvPr>
            <p:ph type="body" idx="1"/>
          </p:nvPr>
        </p:nvSpPr>
        <p:spPr>
          <a:xfrm>
            <a:off x="336789" y="840366"/>
            <a:ext cx="8205304" cy="378441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虚拟支持向量（</a:t>
            </a:r>
            <a:r>
              <a:rPr lang="en-US" dirty="0"/>
              <a:t>Schoelkopf，1997）</a:t>
            </a:r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ja-JP" altLang="en-US"/>
              <a:t>仅更改边界处的数据（没有足够的</a:t>
            </a:r>
            <a:r>
              <a:rPr lang="en-US" dirty="0"/>
              <a:t>RAM）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用于训练的数据增广</a:t>
            </a:r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en-US" dirty="0" err="1"/>
              <a:t>Imagenet</a:t>
            </a:r>
            <a:r>
              <a:rPr lang="en-US" dirty="0"/>
              <a:t>（</a:t>
            </a:r>
            <a:r>
              <a:rPr lang="ja-JP" altLang="en-US"/>
              <a:t>几乎每篇论文）</a:t>
            </a:r>
          </a:p>
          <a:p>
            <a:pPr marL="1562100" lvl="2">
              <a:buFont typeface="Arial" panose="020B0604020202020204" pitchFamily="34" charset="0"/>
              <a:buChar char="•"/>
            </a:pPr>
            <a:r>
              <a:rPr lang="ja-JP" altLang="en-US"/>
              <a:t>裁剪，缩放，改变平均值，每个频道，</a:t>
            </a:r>
            <a:r>
              <a:rPr lang="en-US" altLang="ja-JP" dirty="0"/>
              <a:t>......</a:t>
            </a:r>
            <a:endParaRPr lang="ja-JP" altLang="en-US"/>
          </a:p>
          <a:p>
            <a:pPr marL="1562100" lvl="2">
              <a:buFont typeface="Arial" panose="020B0604020202020204" pitchFamily="34" charset="0"/>
              <a:buChar char="•"/>
            </a:pPr>
            <a:r>
              <a:rPr lang="ja-JP" altLang="en-US"/>
              <a:t>语音识别</a:t>
            </a:r>
          </a:p>
          <a:p>
            <a:pPr marL="2057400" lvl="3">
              <a:buFont typeface="Arial" panose="020B0604020202020204" pitchFamily="34" charset="0"/>
              <a:buChar char="•"/>
            </a:pPr>
            <a:r>
              <a:rPr lang="ja-JP" altLang="en-US"/>
              <a:t>背景噪声，场景</a:t>
            </a:r>
            <a:r>
              <a:rPr lang="en-US" altLang="ja-JP" dirty="0"/>
              <a:t>......</a:t>
            </a:r>
          </a:p>
          <a:p>
            <a:pPr marL="1562100" lvl="2">
              <a:buFont typeface="Arial" panose="020B0604020202020204" pitchFamily="34" charset="0"/>
              <a:buChar char="•"/>
            </a:pPr>
            <a:r>
              <a:rPr lang="ja-JP" altLang="en-US"/>
              <a:t>文档分析</a:t>
            </a:r>
          </a:p>
          <a:p>
            <a:pPr marL="2057400" lvl="3">
              <a:buFont typeface="Arial" panose="020B0604020202020204" pitchFamily="34" charset="0"/>
              <a:buChar char="•"/>
            </a:pPr>
            <a:r>
              <a:rPr lang="ja-JP" altLang="en-US"/>
              <a:t>随机子串，单词删除，插入</a:t>
            </a:r>
          </a:p>
          <a:p>
            <a:pPr marL="240631" indent="-240631">
              <a:buSzPct val="100000"/>
              <a:buChar char="•"/>
              <a:defRPr b="1"/>
            </a:pPr>
            <a:endParaRPr lang="en-US" altLang="ja-JP" dirty="0"/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Invariant and robust los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不变性和耐久的损失</a:t>
            </a:r>
            <a:endParaRPr dirty="0"/>
          </a:p>
        </p:txBody>
      </p:sp>
      <p:sp>
        <p:nvSpPr>
          <p:cNvPr id="643" name="Convex loss (Teo et al, 2005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indent="-419100">
              <a:buFont typeface="Arial" panose="020B0604020202020204" pitchFamily="34" charset="0"/>
              <a:buChar char="•"/>
            </a:pPr>
            <a:r>
              <a:rPr lang="ja-JP" altLang="en-US"/>
              <a:t>凸损失（</a:t>
            </a:r>
            <a:r>
              <a:rPr lang="en-US" dirty="0" err="1"/>
              <a:t>Teo</a:t>
            </a:r>
            <a:r>
              <a:rPr lang="ja-JP" altLang="en-US"/>
              <a:t>等，</a:t>
            </a:r>
            <a:r>
              <a:rPr lang="en-US" altLang="ja-JP" dirty="0"/>
              <a:t>2005</a:t>
            </a:r>
            <a:r>
              <a:rPr lang="ja-JP" altLang="en-US"/>
              <a:t>）</a:t>
            </a:r>
          </a:p>
          <a:p>
            <a:pPr marL="621631" lvl="1" indent="-240631"/>
            <a:r>
              <a:rPr lang="ja-JP" altLang="en-US"/>
              <a:t>变革家族</a:t>
            </a:r>
          </a:p>
          <a:p>
            <a:pPr marL="621631" lvl="1" indent="-240631"/>
            <a:r>
              <a:rPr lang="ja-JP" altLang="en-US"/>
              <a:t>对极端转变的惩罚</a:t>
            </a:r>
          </a:p>
          <a:p>
            <a:pPr marL="621631" lvl="1" indent="-240631"/>
            <a:r>
              <a:rPr lang="ja-JP" altLang="en-US"/>
              <a:t>找到每个步骤中“最差”的可能示例</a:t>
            </a:r>
            <a:endParaRPr dirty="0"/>
          </a:p>
        </p:txBody>
      </p:sp>
      <p:pic>
        <p:nvPicPr>
          <p:cNvPr id="64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839" y="1536501"/>
            <a:ext cx="762001" cy="241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4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1018" y="1936134"/>
            <a:ext cx="1638301" cy="31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4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0840" y="2930446"/>
            <a:ext cx="4406901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647" name="e.g. adversarial example generator…"/>
          <p:cNvSpPr/>
          <p:nvPr/>
        </p:nvSpPr>
        <p:spPr>
          <a:xfrm>
            <a:off x="2779362" y="3539252"/>
            <a:ext cx="2434035" cy="1206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47" y="0"/>
                </a:moveTo>
                <a:lnTo>
                  <a:pt x="15334" y="4000"/>
                </a:lnTo>
                <a:lnTo>
                  <a:pt x="954" y="4000"/>
                </a:lnTo>
                <a:cubicBezTo>
                  <a:pt x="427" y="4000"/>
                  <a:pt x="0" y="4862"/>
                  <a:pt x="0" y="5926"/>
                </a:cubicBezTo>
                <a:lnTo>
                  <a:pt x="0" y="19674"/>
                </a:lnTo>
                <a:cubicBezTo>
                  <a:pt x="0" y="20738"/>
                  <a:pt x="427" y="21600"/>
                  <a:pt x="954" y="21600"/>
                </a:cubicBezTo>
                <a:lnTo>
                  <a:pt x="20646" y="21600"/>
                </a:lnTo>
                <a:cubicBezTo>
                  <a:pt x="21173" y="21600"/>
                  <a:pt x="21600" y="20738"/>
                  <a:pt x="21600" y="19674"/>
                </a:cubicBezTo>
                <a:lnTo>
                  <a:pt x="21600" y="5926"/>
                </a:lnTo>
                <a:cubicBezTo>
                  <a:pt x="21600" y="4862"/>
                  <a:pt x="21173" y="4000"/>
                  <a:pt x="20646" y="4000"/>
                </a:cubicBezTo>
                <a:lnTo>
                  <a:pt x="19156" y="4000"/>
                </a:lnTo>
                <a:lnTo>
                  <a:pt x="17247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ja-JP" altLang="en-US"/>
              <a:t>例如 </a:t>
            </a:r>
            <a:endParaRPr lang="en-US" altLang="ja-JP" dirty="0"/>
          </a:p>
          <a:p>
            <a:pPr algn="ctr">
              <a:defRPr>
                <a:solidFill>
                  <a:srgbClr val="FFFFFF"/>
                </a:solidFill>
              </a:defRPr>
            </a:pPr>
            <a:r>
              <a:rPr lang="ja-JP" altLang="en-US"/>
              <a:t>对抗性示例生成器</a:t>
            </a:r>
          </a:p>
          <a:p>
            <a:pPr algn="ctr">
              <a:defRPr>
                <a:solidFill>
                  <a:srgbClr val="FFFFFF"/>
                </a:solidFill>
              </a:defRPr>
            </a:pPr>
            <a:r>
              <a:rPr lang="zh-CN" altLang="en-US" dirty="0"/>
              <a:t>（</a:t>
            </a:r>
            <a:r>
              <a:rPr lang="ja-JP" altLang="en-US"/>
              <a:t>发现最坏的情况</a:t>
            </a:r>
            <a:r>
              <a:rPr lang="zh-CN" altLang="en-US" dirty="0"/>
              <a:t>）</a:t>
            </a:r>
            <a:endParaRPr dirty="0"/>
          </a:p>
        </p:txBody>
      </p:sp>
      <p:sp>
        <p:nvSpPr>
          <p:cNvPr id="648" name="Reduced penalty for extreme distortions"/>
          <p:cNvSpPr/>
          <p:nvPr/>
        </p:nvSpPr>
        <p:spPr>
          <a:xfrm>
            <a:off x="5369319" y="3283388"/>
            <a:ext cx="2682082" cy="10600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004" y="14645"/>
                </a:lnTo>
                <a:lnTo>
                  <a:pt x="3004" y="20071"/>
                </a:lnTo>
                <a:cubicBezTo>
                  <a:pt x="3004" y="20918"/>
                  <a:pt x="3364" y="21600"/>
                  <a:pt x="3807" y="21600"/>
                </a:cubicBezTo>
                <a:lnTo>
                  <a:pt x="20798" y="21600"/>
                </a:lnTo>
                <a:cubicBezTo>
                  <a:pt x="21240" y="21600"/>
                  <a:pt x="21600" y="20918"/>
                  <a:pt x="21600" y="20071"/>
                </a:cubicBezTo>
                <a:lnTo>
                  <a:pt x="21600" y="9317"/>
                </a:lnTo>
                <a:cubicBezTo>
                  <a:pt x="21600" y="8470"/>
                  <a:pt x="21240" y="7781"/>
                  <a:pt x="20798" y="7781"/>
                </a:cubicBezTo>
                <a:lnTo>
                  <a:pt x="5721" y="778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减少极端扭曲的惩罚</a:t>
            </a:r>
            <a:endParaRPr dirty="0"/>
          </a:p>
        </p:txBody>
      </p:sp>
      <p:sp>
        <p:nvSpPr>
          <p:cNvPr id="649" name="Adversarially Robust Networks"/>
          <p:cNvSpPr/>
          <p:nvPr/>
        </p:nvSpPr>
        <p:spPr>
          <a:xfrm>
            <a:off x="646043" y="2922112"/>
            <a:ext cx="2162533" cy="529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47" y="0"/>
                </a:moveTo>
                <a:cubicBezTo>
                  <a:pt x="380" y="0"/>
                  <a:pt x="0" y="1076"/>
                  <a:pt x="0" y="2400"/>
                </a:cubicBezTo>
                <a:lnTo>
                  <a:pt x="0" y="19210"/>
                </a:lnTo>
                <a:cubicBezTo>
                  <a:pt x="0" y="20533"/>
                  <a:pt x="380" y="21600"/>
                  <a:pt x="847" y="21600"/>
                </a:cubicBezTo>
                <a:lnTo>
                  <a:pt x="18783" y="21600"/>
                </a:lnTo>
                <a:cubicBezTo>
                  <a:pt x="19250" y="21600"/>
                  <a:pt x="19630" y="20533"/>
                  <a:pt x="19630" y="19210"/>
                </a:cubicBezTo>
                <a:lnTo>
                  <a:pt x="19630" y="8902"/>
                </a:lnTo>
                <a:lnTo>
                  <a:pt x="21600" y="5259"/>
                </a:lnTo>
                <a:lnTo>
                  <a:pt x="19566" y="1501"/>
                </a:lnTo>
                <a:cubicBezTo>
                  <a:pt x="19440" y="622"/>
                  <a:pt x="19138" y="0"/>
                  <a:pt x="18783" y="0"/>
                </a:cubicBezTo>
                <a:lnTo>
                  <a:pt x="847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对抗强大的网络</a:t>
            </a:r>
            <a:endParaRPr dirty="0"/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Nonstationary Environ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非平稳环境</a:t>
            </a:r>
            <a:endParaRPr dirty="0"/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Interaction with Environ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与环境的互动</a:t>
            </a:r>
            <a:endParaRPr dirty="0"/>
          </a:p>
        </p:txBody>
      </p:sp>
      <p:sp>
        <p:nvSpPr>
          <p:cNvPr id="654" name="Batch (download a book) Observe training data (x1,y1) ... (xl,yl) then deplo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14162" indent="-214162" defTabSz="406908">
              <a:buSzPct val="100000"/>
              <a:buChar char="•"/>
              <a:defRPr sz="2136"/>
            </a:pPr>
            <a:r>
              <a:rPr lang="ja-JP" altLang="en-US"/>
              <a:t>批量（下载书籍）</a:t>
            </a:r>
            <a:endParaRPr lang="en-US" altLang="ja-JP" dirty="0"/>
          </a:p>
          <a:p>
            <a:pPr marL="1014262" lvl="1" indent="-214162" defTabSz="406908">
              <a:defRPr sz="2136"/>
            </a:pPr>
            <a:r>
              <a:rPr lang="ja-JP" altLang="en-US"/>
              <a:t>观察训练数据（</a:t>
            </a:r>
            <a:r>
              <a:rPr lang="en-US" dirty="0"/>
              <a:t>x1，y1）...（</a:t>
            </a:r>
            <a:r>
              <a:rPr lang="en-US" dirty="0" err="1"/>
              <a:t>xl，yl</a:t>
            </a:r>
            <a:r>
              <a:rPr lang="en-US" dirty="0"/>
              <a:t>）</a:t>
            </a:r>
            <a:r>
              <a:rPr lang="ja-JP" altLang="en-US"/>
              <a:t>然后进行部署</a:t>
            </a:r>
          </a:p>
          <a:p>
            <a:pPr marL="214162" indent="-214162" defTabSz="406908">
              <a:buSzPct val="100000"/>
              <a:buChar char="•"/>
              <a:defRPr sz="2136"/>
            </a:pPr>
            <a:r>
              <a:rPr lang="ja-JP" altLang="en-US"/>
              <a:t>在线（跟随课程）</a:t>
            </a:r>
            <a:endParaRPr lang="en-US" altLang="ja-JP" dirty="0"/>
          </a:p>
          <a:p>
            <a:pPr marL="1014262" lvl="1" indent="-214162" defTabSz="406908">
              <a:defRPr sz="2136"/>
            </a:pPr>
            <a:r>
              <a:rPr lang="ja-JP" altLang="en-US"/>
              <a:t>观察</a:t>
            </a:r>
            <a:r>
              <a:rPr lang="zh-CN" altLang="en-US" dirty="0"/>
              <a:t> </a:t>
            </a:r>
            <a:r>
              <a:rPr lang="en-US" dirty="0"/>
              <a:t>x，</a:t>
            </a:r>
            <a:r>
              <a:rPr lang="ja-JP" altLang="en-US"/>
              <a:t>预测</a:t>
            </a:r>
            <a:r>
              <a:rPr lang="zh-CN" altLang="en-US" dirty="0"/>
              <a:t> </a:t>
            </a:r>
            <a:r>
              <a:rPr lang="en-US" dirty="0"/>
              <a:t>f</a:t>
            </a:r>
            <a:r>
              <a:rPr lang="en-US" altLang="zh-CN" dirty="0"/>
              <a:t>(</a:t>
            </a:r>
            <a:r>
              <a:rPr lang="en-US" dirty="0"/>
              <a:t>x</a:t>
            </a:r>
            <a:r>
              <a:rPr lang="en-US" altLang="zh-CN" dirty="0"/>
              <a:t>)</a:t>
            </a:r>
            <a:r>
              <a:rPr lang="en-US" dirty="0"/>
              <a:t>，</a:t>
            </a:r>
            <a:r>
              <a:rPr lang="ja-JP" altLang="en-US"/>
              <a:t>观察</a:t>
            </a:r>
            <a:r>
              <a:rPr lang="zh-CN" altLang="en-US" dirty="0"/>
              <a:t> </a:t>
            </a:r>
            <a:r>
              <a:rPr lang="en-US" dirty="0"/>
              <a:t>y（</a:t>
            </a:r>
            <a:r>
              <a:rPr lang="ja-JP" altLang="en-US"/>
              <a:t>股市，家庭作业）</a:t>
            </a:r>
          </a:p>
          <a:p>
            <a:pPr marL="214162" indent="-214162" defTabSz="406908">
              <a:buSzPct val="100000"/>
              <a:buChar char="•"/>
              <a:defRPr sz="2136"/>
            </a:pPr>
            <a:r>
              <a:rPr lang="ja-JP" altLang="en-US"/>
              <a:t>主动学习（在课堂上提问）</a:t>
            </a:r>
            <a:endParaRPr lang="en-US" altLang="ja-JP" dirty="0"/>
          </a:p>
          <a:p>
            <a:pPr marL="1014262" lvl="1" indent="-214162" defTabSz="406908">
              <a:defRPr sz="2136"/>
            </a:pPr>
            <a:r>
              <a:rPr lang="ja-JP" altLang="en-US"/>
              <a:t>为</a:t>
            </a:r>
            <a:r>
              <a:rPr lang="zh-CN" altLang="en-US" dirty="0"/>
              <a:t> </a:t>
            </a:r>
            <a:r>
              <a:rPr lang="en-US" dirty="0"/>
              <a:t>x</a:t>
            </a:r>
            <a:r>
              <a:rPr lang="zh-CN" altLang="en-US" dirty="0"/>
              <a:t> </a:t>
            </a:r>
            <a:r>
              <a:rPr lang="ja-JP" altLang="en-US"/>
              <a:t>查询</a:t>
            </a:r>
            <a:r>
              <a:rPr lang="zh-CN" altLang="en-US" dirty="0"/>
              <a:t> </a:t>
            </a:r>
            <a:r>
              <a:rPr lang="en-US" dirty="0"/>
              <a:t>y，</a:t>
            </a:r>
            <a:r>
              <a:rPr lang="ja-JP" altLang="en-US"/>
              <a:t>改进模型，选择新</a:t>
            </a:r>
            <a:r>
              <a:rPr lang="en-US" dirty="0"/>
              <a:t>x</a:t>
            </a:r>
          </a:p>
          <a:p>
            <a:pPr marL="214162" indent="-214162" defTabSz="406908">
              <a:buSzPct val="100000"/>
              <a:buChar char="•"/>
              <a:defRPr sz="2136"/>
            </a:pPr>
            <a:r>
              <a:rPr lang="ja-JP" altLang="en-US"/>
              <a:t>强化学习（做好功课</a:t>
            </a:r>
            <a:r>
              <a:rPr lang="zh-CN" altLang="en-US" dirty="0"/>
              <a:t>，</a:t>
            </a:r>
            <a:r>
              <a:rPr lang="ja-JP" altLang="en-US"/>
              <a:t>下棋，开车）</a:t>
            </a:r>
            <a:endParaRPr lang="en-US" altLang="ja-JP" dirty="0"/>
          </a:p>
          <a:p>
            <a:pPr marL="1014262" lvl="1" indent="-214162" defTabSz="406908">
              <a:defRPr sz="2136"/>
            </a:pPr>
            <a:r>
              <a:rPr lang="ja-JP" altLang="en-US"/>
              <a:t>采取行动，环境响应，采取新行动</a:t>
            </a:r>
            <a:r>
              <a:rPr lang="en-US" altLang="zh-CN" dirty="0"/>
              <a:t>…</a:t>
            </a:r>
            <a:endParaRPr dirty="0"/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Bat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批量</a:t>
            </a:r>
            <a:endParaRPr dirty="0"/>
          </a:p>
        </p:txBody>
      </p:sp>
      <p:pic>
        <p:nvPicPr>
          <p:cNvPr id="657" name="droppedImage.tiff" descr="droppedImage.tiff"/>
          <p:cNvPicPr>
            <a:picLocks noChangeAspect="1"/>
          </p:cNvPicPr>
          <p:nvPr/>
        </p:nvPicPr>
        <p:blipFill>
          <a:blip r:embed="rId2"/>
          <a:srcRect l="20605" t="6901" r="41796" b="10416"/>
          <a:stretch>
            <a:fillRect/>
          </a:stretch>
        </p:blipFill>
        <p:spPr>
          <a:xfrm>
            <a:off x="884669" y="1425676"/>
            <a:ext cx="2004408" cy="3305970"/>
          </a:xfrm>
          <a:prstGeom prst="rect">
            <a:avLst/>
          </a:prstGeom>
          <a:ln w="12700">
            <a:miter lim="400000"/>
          </a:ln>
        </p:spPr>
      </p:pic>
      <p:sp>
        <p:nvSpPr>
          <p:cNvPr id="658" name="training data"/>
          <p:cNvSpPr/>
          <p:nvPr/>
        </p:nvSpPr>
        <p:spPr>
          <a:xfrm>
            <a:off x="983232" y="903821"/>
            <a:ext cx="1782352" cy="44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200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lang="ja-JP" altLang="en-US"/>
              <a:t>训练集</a:t>
            </a:r>
            <a:endParaRPr dirty="0"/>
          </a:p>
        </p:txBody>
      </p:sp>
      <p:sp>
        <p:nvSpPr>
          <p:cNvPr id="659" name="build…"/>
          <p:cNvSpPr/>
          <p:nvPr/>
        </p:nvSpPr>
        <p:spPr>
          <a:xfrm>
            <a:off x="3868137" y="2561137"/>
            <a:ext cx="1483052" cy="1027323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r>
              <a:rPr lang="ja-JP" altLang="en-US"/>
              <a:t>建模</a:t>
            </a:r>
            <a:endParaRPr dirty="0"/>
          </a:p>
        </p:txBody>
      </p:sp>
      <p:sp>
        <p:nvSpPr>
          <p:cNvPr id="660" name="Arrow"/>
          <p:cNvSpPr/>
          <p:nvPr/>
        </p:nvSpPr>
        <p:spPr>
          <a:xfrm>
            <a:off x="3072541" y="2908727"/>
            <a:ext cx="602491" cy="339867"/>
          </a:xfrm>
          <a:prstGeom prst="rightArrow">
            <a:avLst>
              <a:gd name="adj1" fmla="val 32000"/>
              <a:gd name="adj2" fmla="val 100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sp>
        <p:nvSpPr>
          <p:cNvPr id="661" name="Arrow"/>
          <p:cNvSpPr/>
          <p:nvPr/>
        </p:nvSpPr>
        <p:spPr>
          <a:xfrm>
            <a:off x="5536570" y="2908727"/>
            <a:ext cx="602491" cy="339867"/>
          </a:xfrm>
          <a:prstGeom prst="rightArrow">
            <a:avLst>
              <a:gd name="adj1" fmla="val 32000"/>
              <a:gd name="adj2" fmla="val 100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pic>
        <p:nvPicPr>
          <p:cNvPr id="662" name="droppedImage.tiff" descr="droppedImage.tiff"/>
          <p:cNvPicPr>
            <a:picLocks noChangeAspect="1"/>
          </p:cNvPicPr>
          <p:nvPr/>
        </p:nvPicPr>
        <p:blipFill>
          <a:blip r:embed="rId2"/>
          <a:srcRect l="57841" t="6707" r="4561" b="10609"/>
          <a:stretch>
            <a:fillRect/>
          </a:stretch>
        </p:blipFill>
        <p:spPr>
          <a:xfrm>
            <a:off x="6254923" y="1425676"/>
            <a:ext cx="2004408" cy="3305970"/>
          </a:xfrm>
          <a:prstGeom prst="rect">
            <a:avLst/>
          </a:prstGeom>
          <a:ln w="12700">
            <a:miter lim="400000"/>
          </a:ln>
        </p:spPr>
      </p:pic>
      <p:sp>
        <p:nvSpPr>
          <p:cNvPr id="663" name="test data"/>
          <p:cNvSpPr/>
          <p:nvPr/>
        </p:nvSpPr>
        <p:spPr>
          <a:xfrm>
            <a:off x="6252847" y="903821"/>
            <a:ext cx="1220200" cy="44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200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lang="ja-JP" altLang="en-US"/>
              <a:t>测试集</a:t>
            </a:r>
            <a:endParaRPr dirty="0"/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On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在线学习算法</a:t>
            </a:r>
            <a:endParaRPr dirty="0"/>
          </a:p>
        </p:txBody>
      </p:sp>
      <p:pic>
        <p:nvPicPr>
          <p:cNvPr id="666" name="droppedImage.tiff" descr="droppedImage.tiff"/>
          <p:cNvPicPr>
            <a:picLocks noChangeAspect="1"/>
          </p:cNvPicPr>
          <p:nvPr/>
        </p:nvPicPr>
        <p:blipFill>
          <a:blip r:embed="rId2"/>
          <a:srcRect l="21241" t="80501" r="72401" b="11022"/>
          <a:stretch>
            <a:fillRect/>
          </a:stretch>
        </p:blipFill>
        <p:spPr>
          <a:xfrm>
            <a:off x="305554" y="2251564"/>
            <a:ext cx="640372" cy="640373"/>
          </a:xfrm>
          <a:prstGeom prst="rect">
            <a:avLst/>
          </a:prstGeom>
          <a:ln w="12700">
            <a:miter lim="400000"/>
          </a:ln>
        </p:spPr>
      </p:pic>
      <p:sp>
        <p:nvSpPr>
          <p:cNvPr id="667" name="4"/>
          <p:cNvSpPr/>
          <p:nvPr/>
        </p:nvSpPr>
        <p:spPr>
          <a:xfrm>
            <a:off x="1149369" y="2306131"/>
            <a:ext cx="304669" cy="531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240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4</a:t>
            </a:r>
          </a:p>
        </p:txBody>
      </p:sp>
      <p:pic>
        <p:nvPicPr>
          <p:cNvPr id="668" name="droppedImage.tiff" descr="droppedImage.tiff"/>
          <p:cNvPicPr>
            <a:picLocks noChangeAspect="1"/>
          </p:cNvPicPr>
          <p:nvPr/>
        </p:nvPicPr>
        <p:blipFill>
          <a:blip r:embed="rId2"/>
          <a:srcRect l="27234" t="80501" r="66407" b="11022"/>
          <a:stretch>
            <a:fillRect/>
          </a:stretch>
        </p:blipFill>
        <p:spPr>
          <a:xfrm>
            <a:off x="2768679" y="2251564"/>
            <a:ext cx="640372" cy="640373"/>
          </a:xfrm>
          <a:prstGeom prst="rect">
            <a:avLst/>
          </a:prstGeom>
          <a:ln w="12700">
            <a:miter lim="400000"/>
          </a:ln>
        </p:spPr>
      </p:pic>
      <p:sp>
        <p:nvSpPr>
          <p:cNvPr id="669" name="8"/>
          <p:cNvSpPr/>
          <p:nvPr/>
        </p:nvSpPr>
        <p:spPr>
          <a:xfrm>
            <a:off x="3610931" y="2306131"/>
            <a:ext cx="304669" cy="531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240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8</a:t>
            </a:r>
          </a:p>
        </p:txBody>
      </p:sp>
      <p:pic>
        <p:nvPicPr>
          <p:cNvPr id="670" name="droppedImage.tiff" descr="droppedImage.tiff"/>
          <p:cNvPicPr>
            <a:picLocks noChangeAspect="1"/>
          </p:cNvPicPr>
          <p:nvPr/>
        </p:nvPicPr>
        <p:blipFill>
          <a:blip r:embed="rId2"/>
          <a:srcRect l="21150" t="72509" r="72492" b="19014"/>
          <a:stretch>
            <a:fillRect/>
          </a:stretch>
        </p:blipFill>
        <p:spPr>
          <a:xfrm>
            <a:off x="5229535" y="2251564"/>
            <a:ext cx="640372" cy="640372"/>
          </a:xfrm>
          <a:prstGeom prst="rect">
            <a:avLst/>
          </a:prstGeom>
          <a:ln w="12700">
            <a:miter lim="400000"/>
          </a:ln>
        </p:spPr>
      </p:pic>
      <p:sp>
        <p:nvSpPr>
          <p:cNvPr id="671" name="3"/>
          <p:cNvSpPr/>
          <p:nvPr/>
        </p:nvSpPr>
        <p:spPr>
          <a:xfrm>
            <a:off x="6072921" y="2306131"/>
            <a:ext cx="304669" cy="531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240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3</a:t>
            </a:r>
          </a:p>
        </p:txBody>
      </p:sp>
      <p:sp>
        <p:nvSpPr>
          <p:cNvPr id="672" name="Arrow"/>
          <p:cNvSpPr/>
          <p:nvPr/>
        </p:nvSpPr>
        <p:spPr>
          <a:xfrm>
            <a:off x="6580420" y="2289257"/>
            <a:ext cx="914817" cy="564986"/>
          </a:xfrm>
          <a:prstGeom prst="rightArrow">
            <a:avLst>
              <a:gd name="adj1" fmla="val 32000"/>
              <a:gd name="adj2" fmla="val 71244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pic>
        <p:nvPicPr>
          <p:cNvPr id="673" name="droppedImage.tiff" descr="droppedImage.tiff"/>
          <p:cNvPicPr>
            <a:picLocks noChangeAspect="1"/>
          </p:cNvPicPr>
          <p:nvPr/>
        </p:nvPicPr>
        <p:blipFill>
          <a:blip r:embed="rId2"/>
          <a:srcRect l="21150" t="64154" r="72492" b="27369"/>
          <a:stretch>
            <a:fillRect/>
          </a:stretch>
        </p:blipFill>
        <p:spPr>
          <a:xfrm>
            <a:off x="7690391" y="2251564"/>
            <a:ext cx="640372" cy="640372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5"/>
          <p:cNvSpPr/>
          <p:nvPr/>
        </p:nvSpPr>
        <p:spPr>
          <a:xfrm>
            <a:off x="8533778" y="2306131"/>
            <a:ext cx="304669" cy="531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240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5</a:t>
            </a:r>
          </a:p>
        </p:txBody>
      </p:sp>
      <p:sp>
        <p:nvSpPr>
          <p:cNvPr id="675" name="Arrow"/>
          <p:cNvSpPr/>
          <p:nvPr/>
        </p:nvSpPr>
        <p:spPr>
          <a:xfrm>
            <a:off x="4111888" y="2289257"/>
            <a:ext cx="914818" cy="564986"/>
          </a:xfrm>
          <a:prstGeom prst="rightArrow">
            <a:avLst>
              <a:gd name="adj1" fmla="val 32000"/>
              <a:gd name="adj2" fmla="val 71244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sp>
        <p:nvSpPr>
          <p:cNvPr id="676" name="Arrow"/>
          <p:cNvSpPr/>
          <p:nvPr/>
        </p:nvSpPr>
        <p:spPr>
          <a:xfrm>
            <a:off x="1656867" y="2289257"/>
            <a:ext cx="914818" cy="564986"/>
          </a:xfrm>
          <a:prstGeom prst="rightArrow">
            <a:avLst>
              <a:gd name="adj1" fmla="val 32000"/>
              <a:gd name="adj2" fmla="val 71244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sp>
        <p:nvSpPr>
          <p:cNvPr id="677" name="System improves as we see more data"/>
          <p:cNvSpPr txBox="1"/>
          <p:nvPr/>
        </p:nvSpPr>
        <p:spPr>
          <a:xfrm>
            <a:off x="1894229" y="3358376"/>
            <a:ext cx="3170097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solidFill>
                  <a:srgbClr val="000000"/>
                </a:solidFill>
              </a:defRPr>
            </a:lvl1pPr>
          </a:lstStyle>
          <a:p>
            <a:r>
              <a:rPr lang="ja-JP" altLang="en-US"/>
              <a:t>随着我们看到更多数据</a:t>
            </a:r>
            <a:endParaRPr dirty="0"/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00" y="1787001"/>
            <a:ext cx="5037898" cy="3356499"/>
          </a:xfrm>
          <a:prstGeom prst="rect">
            <a:avLst/>
          </a:prstGeom>
          <a:ln w="12700">
            <a:miter lim="400000"/>
          </a:ln>
        </p:spPr>
      </p:pic>
      <p:sp>
        <p:nvSpPr>
          <p:cNvPr id="690" name="Stateful System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有状态系统</a:t>
            </a:r>
            <a:endParaRPr dirty="0"/>
          </a:p>
        </p:txBody>
      </p:sp>
      <p:pic>
        <p:nvPicPr>
          <p:cNvPr id="6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235" y="-1"/>
            <a:ext cx="4120295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692" name="memory"/>
          <p:cNvSpPr txBox="1"/>
          <p:nvPr/>
        </p:nvSpPr>
        <p:spPr>
          <a:xfrm>
            <a:off x="6487946" y="4320334"/>
            <a:ext cx="1015661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有记忆</a:t>
            </a:r>
            <a:endParaRPr dirty="0"/>
          </a:p>
        </p:txBody>
      </p:sp>
      <p:sp>
        <p:nvSpPr>
          <p:cNvPr id="693" name="no memory"/>
          <p:cNvSpPr txBox="1"/>
          <p:nvPr/>
        </p:nvSpPr>
        <p:spPr>
          <a:xfrm>
            <a:off x="1703255" y="4320334"/>
            <a:ext cx="1017264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无记忆</a:t>
            </a:r>
            <a:endParaRPr dirty="0"/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Reinforcement Learning &amp; Contr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强化学习</a:t>
            </a:r>
            <a:endParaRPr dirty="0"/>
          </a:p>
        </p:txBody>
      </p:sp>
      <p:sp>
        <p:nvSpPr>
          <p:cNvPr id="696" name="Take action…"/>
          <p:cNvSpPr txBox="1">
            <a:spLocks noGrp="1"/>
          </p:cNvSpPr>
          <p:nvPr>
            <p:ph type="body" idx="1"/>
          </p:nvPr>
        </p:nvSpPr>
        <p:spPr>
          <a:xfrm>
            <a:off x="340592" y="804364"/>
            <a:ext cx="8205304" cy="3553928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Char char="•"/>
            </a:pPr>
            <a:r>
              <a:rPr lang="ja-JP" altLang="en-US"/>
              <a:t>采取行动</a:t>
            </a:r>
          </a:p>
          <a:p>
            <a:pPr marL="342900" indent="-342900">
              <a:buSzPct val="100000"/>
              <a:buChar char="•"/>
            </a:pPr>
            <a:r>
              <a:rPr lang="ja-JP" altLang="en-US"/>
              <a:t>对环境做出反应</a:t>
            </a:r>
          </a:p>
          <a:p>
            <a:pPr marL="342900" indent="-342900">
              <a:buSzPct val="100000"/>
              <a:buChar char="•"/>
            </a:pPr>
            <a:r>
              <a:rPr lang="ja-JP" altLang="en-US"/>
              <a:t>观察一下</a:t>
            </a:r>
          </a:p>
          <a:p>
            <a:pPr marL="342900" indent="-342900">
              <a:buSzPct val="100000"/>
              <a:buChar char="•"/>
            </a:pPr>
            <a:r>
              <a:rPr lang="ja-JP" altLang="en-US"/>
              <a:t>更新模型</a:t>
            </a:r>
          </a:p>
          <a:p>
            <a:pPr marL="342900" indent="-342900">
              <a:buSzPct val="100000"/>
              <a:buChar char="•"/>
            </a:pPr>
            <a:r>
              <a:rPr lang="ja-JP" altLang="en-US"/>
              <a:t>重复</a:t>
            </a:r>
            <a:endParaRPr dirty="0"/>
          </a:p>
        </p:txBody>
      </p:sp>
      <p:pic>
        <p:nvPicPr>
          <p:cNvPr id="697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776" y="258621"/>
            <a:ext cx="2444240" cy="2444240"/>
          </a:xfrm>
          <a:prstGeom prst="rect">
            <a:avLst/>
          </a:prstGeom>
          <a:ln w="12700">
            <a:miter lim="400000"/>
          </a:ln>
        </p:spPr>
      </p:pic>
      <p:sp>
        <p:nvSpPr>
          <p:cNvPr id="698" name="environment (cooperative, adversary, doesn’t care)…"/>
          <p:cNvSpPr/>
          <p:nvPr/>
        </p:nvSpPr>
        <p:spPr>
          <a:xfrm>
            <a:off x="340592" y="3380483"/>
            <a:ext cx="6412252" cy="1531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 marL="200526" indent="-200526" defTabSz="308074">
              <a:buSzPct val="100000"/>
              <a:buChar char="•"/>
              <a:defRPr sz="2400">
                <a:solidFill>
                  <a:schemeClr val="accent3"/>
                </a:solidFill>
              </a:defRPr>
            </a:pPr>
            <a:r>
              <a:rPr lang="ja-JP" altLang="en-US"/>
              <a:t>环境（合作，对手，不关心）</a:t>
            </a:r>
          </a:p>
          <a:p>
            <a:pPr marL="200526" indent="-200526" defTabSz="308074">
              <a:buSzPct val="100000"/>
              <a:buChar char="•"/>
              <a:defRPr sz="2400">
                <a:solidFill>
                  <a:schemeClr val="accent3"/>
                </a:solidFill>
              </a:defRPr>
            </a:pPr>
            <a:r>
              <a:rPr lang="ja-JP" altLang="en-US"/>
              <a:t>记忆（金鱼，大象）</a:t>
            </a:r>
          </a:p>
          <a:p>
            <a:pPr marL="200526" indent="-200526" defTabSz="308074">
              <a:buSzPct val="100000"/>
              <a:buChar char="•"/>
              <a:defRPr sz="2400">
                <a:solidFill>
                  <a:schemeClr val="accent3"/>
                </a:solidFill>
              </a:defRPr>
            </a:pPr>
            <a:r>
              <a:rPr lang="ja-JP" altLang="en-US"/>
              <a:t>状态空间（</a:t>
            </a:r>
            <a:r>
              <a:rPr lang="en-US" dirty="0"/>
              <a:t>tic tac toe，</a:t>
            </a:r>
            <a:r>
              <a:rPr lang="ja-JP" altLang="en-US"/>
              <a:t>象棋，汽车）</a:t>
            </a:r>
          </a:p>
          <a:p>
            <a:pPr marL="200526" indent="-200526" defTabSz="308074">
              <a:buSzPct val="100000"/>
              <a:buChar char="•"/>
              <a:defRPr sz="2400">
                <a:solidFill>
                  <a:schemeClr val="accent3"/>
                </a:solidFill>
              </a:defRPr>
            </a:pPr>
            <a:r>
              <a:rPr lang="ja-JP" altLang="en-US"/>
              <a:t>过去观察数据（服务器日志，培训期间生成）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7441" y="2336800"/>
            <a:ext cx="1524001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270250"/>
            <a:ext cx="1524000" cy="12866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70" name="Group"/>
          <p:cNvGrpSpPr/>
          <p:nvPr/>
        </p:nvGrpSpPr>
        <p:grpSpPr>
          <a:xfrm>
            <a:off x="4759736" y="3403600"/>
            <a:ext cx="1524001" cy="1643945"/>
            <a:chOff x="0" y="0"/>
            <a:chExt cx="1524000" cy="1643944"/>
          </a:xfrm>
        </p:grpSpPr>
        <p:pic>
          <p:nvPicPr>
            <p:cNvPr id="268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524000" cy="164394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9" name="Circle"/>
            <p:cNvSpPr/>
            <p:nvPr/>
          </p:nvSpPr>
          <p:spPr>
            <a:xfrm>
              <a:off x="0" y="59972"/>
              <a:ext cx="1524000" cy="1524001"/>
            </a:xfrm>
            <a:prstGeom prst="ellipse">
              <a:avLst/>
            </a:prstGeom>
            <a:noFill/>
            <a:ln w="38100" cap="flat">
              <a:solidFill>
                <a:srgbClr val="FF26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71" name="Generalization performa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泛化表现</a:t>
            </a:r>
            <a:endParaRPr dirty="0"/>
          </a:p>
        </p:txBody>
      </p:sp>
      <p:pic>
        <p:nvPicPr>
          <p:cNvPr id="27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450" y="2400300"/>
            <a:ext cx="1524000" cy="11025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3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5750" y="895739"/>
            <a:ext cx="1524000" cy="1014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4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6700" y="1422400"/>
            <a:ext cx="1524000" cy="167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31050" y="2084190"/>
            <a:ext cx="1524000" cy="1014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Image" descr="Imag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40100" y="834246"/>
            <a:ext cx="1524000" cy="1137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Image" descr="Image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84500" y="3956050"/>
            <a:ext cx="1524000" cy="91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8" name="Image" descr="Image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6800" y="666750"/>
            <a:ext cx="1524000" cy="1137139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Connection Line"/>
          <p:cNvSpPr/>
          <p:nvPr/>
        </p:nvSpPr>
        <p:spPr>
          <a:xfrm>
            <a:off x="3621831" y="709855"/>
            <a:ext cx="3808501" cy="41664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04" h="21600" extrusionOk="0">
                <a:moveTo>
                  <a:pt x="11508" y="21600"/>
                </a:moveTo>
                <a:cubicBezTo>
                  <a:pt x="-5296" y="15480"/>
                  <a:pt x="-3697" y="8280"/>
                  <a:pt x="16304" y="0"/>
                </a:cubicBezTo>
              </a:path>
            </a:pathLst>
          </a:custGeom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1" animBg="1" advAuto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Reinforcement Learning &amp; Contr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强化学习</a:t>
            </a:r>
            <a:endParaRPr dirty="0"/>
          </a:p>
        </p:txBody>
      </p:sp>
      <p:sp>
        <p:nvSpPr>
          <p:cNvPr id="701" name="Games…"/>
          <p:cNvSpPr txBox="1">
            <a:spLocks noGrp="1"/>
          </p:cNvSpPr>
          <p:nvPr>
            <p:ph type="body" idx="1"/>
          </p:nvPr>
        </p:nvSpPr>
        <p:spPr>
          <a:xfrm>
            <a:off x="340592" y="805070"/>
            <a:ext cx="8205304" cy="418437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 defTabSz="306324">
              <a:spcBef>
                <a:spcPts val="300"/>
              </a:spcBef>
              <a:buFont typeface="Arial" panose="020B0604020202020204" pitchFamily="34" charset="0"/>
              <a:buChar char="•"/>
              <a:defRPr sz="1608"/>
            </a:pPr>
            <a:r>
              <a:rPr lang="ja-JP" altLang="en-US" sz="1800"/>
              <a:t>游戏</a:t>
            </a:r>
          </a:p>
          <a:p>
            <a:pPr marL="416493" lvl="1" indent="-161223" defTabSz="306324">
              <a:spcBef>
                <a:spcPts val="300"/>
              </a:spcBef>
              <a:defRPr sz="1608"/>
            </a:pPr>
            <a:r>
              <a:rPr lang="ja-JP" altLang="en-US" sz="1800"/>
              <a:t>国际象棋，围棋，步步高（完全观察）</a:t>
            </a:r>
          </a:p>
          <a:p>
            <a:pPr marL="416493" lvl="1" indent="-161223" defTabSz="306324">
              <a:spcBef>
                <a:spcPts val="300"/>
              </a:spcBef>
              <a:defRPr sz="1608"/>
            </a:pPr>
            <a:r>
              <a:rPr lang="ja-JP" altLang="en-US" sz="1800"/>
              <a:t>德州扑克，星际争霸，</a:t>
            </a:r>
            <a:r>
              <a:rPr lang="en-US" sz="1800" dirty="0"/>
              <a:t>ATARI（</a:t>
            </a:r>
            <a:r>
              <a:rPr lang="ja-JP" altLang="en-US" sz="1800"/>
              <a:t>部分观察，随机）</a:t>
            </a:r>
          </a:p>
          <a:p>
            <a:pPr marL="285750" indent="-285750" defTabSz="306324">
              <a:spcBef>
                <a:spcPts val="300"/>
              </a:spcBef>
              <a:buFont typeface="Arial" panose="020B0604020202020204" pitchFamily="34" charset="0"/>
              <a:buChar char="•"/>
              <a:defRPr sz="1608"/>
            </a:pPr>
            <a:r>
              <a:rPr lang="ja-JP" altLang="en-US" sz="1800"/>
              <a:t>排比</a:t>
            </a:r>
          </a:p>
          <a:p>
            <a:pPr marL="416493" lvl="1" indent="-161223" defTabSz="306324">
              <a:spcBef>
                <a:spcPts val="300"/>
              </a:spcBef>
              <a:defRPr sz="1608"/>
            </a:pPr>
            <a:r>
              <a:rPr lang="ja-JP" altLang="en-US" sz="1800"/>
              <a:t>计算广告，推荐系统（多个代理和独立并行游戏）</a:t>
            </a:r>
          </a:p>
          <a:p>
            <a:pPr marL="416493" lvl="1" indent="-161223" defTabSz="306324">
              <a:spcBef>
                <a:spcPts val="300"/>
              </a:spcBef>
              <a:defRPr sz="1608"/>
            </a:pPr>
            <a:r>
              <a:rPr lang="ja-JP" altLang="en-US" sz="1800"/>
              <a:t>负载均衡和调度（多个代理）</a:t>
            </a:r>
          </a:p>
          <a:p>
            <a:pPr marL="285750" indent="-285750" defTabSz="306324">
              <a:spcBef>
                <a:spcPts val="300"/>
              </a:spcBef>
              <a:buFont typeface="Arial" panose="020B0604020202020204" pitchFamily="34" charset="0"/>
              <a:buChar char="•"/>
              <a:defRPr sz="1608"/>
            </a:pPr>
            <a:r>
              <a:rPr lang="ja-JP" altLang="en-US" sz="1800"/>
              <a:t>操作</a:t>
            </a:r>
          </a:p>
          <a:p>
            <a:pPr marL="416493" lvl="1" indent="-161223" defTabSz="306324">
              <a:spcBef>
                <a:spcPts val="300"/>
              </a:spcBef>
              <a:defRPr sz="1608"/>
            </a:pPr>
            <a:r>
              <a:rPr lang="ja-JP" altLang="en-US" sz="1800"/>
              <a:t>持续决策（驾驶，飞行，机器人，</a:t>
            </a:r>
            <a:r>
              <a:rPr lang="en-US" sz="1800" dirty="0"/>
              <a:t>HVAC）</a:t>
            </a:r>
          </a:p>
          <a:p>
            <a:pPr marL="416493" lvl="1" indent="-161223" defTabSz="306324">
              <a:spcBef>
                <a:spcPts val="300"/>
              </a:spcBef>
              <a:defRPr sz="1608"/>
            </a:pPr>
            <a:r>
              <a:rPr lang="ja-JP" altLang="en-US" sz="1800"/>
              <a:t>离散（电梯，工作分配）</a:t>
            </a:r>
            <a:endParaRPr lang="en-US" altLang="ja-JP" sz="1800" dirty="0"/>
          </a:p>
          <a:p>
            <a:pPr marL="285750" indent="-285750" defTabSz="306324">
              <a:spcBef>
                <a:spcPts val="300"/>
              </a:spcBef>
              <a:buFont typeface="Arial" panose="020B0604020202020204" pitchFamily="34" charset="0"/>
              <a:buChar char="•"/>
              <a:defRPr sz="1608"/>
            </a:pPr>
            <a:r>
              <a:rPr lang="ja-JP" altLang="en-US" sz="1800"/>
              <a:t>模拟</a:t>
            </a:r>
          </a:p>
          <a:p>
            <a:pPr marL="416493" lvl="1" indent="-161223" defTabSz="306324">
              <a:spcBef>
                <a:spcPts val="300"/>
              </a:spcBef>
              <a:defRPr sz="1608"/>
            </a:pPr>
            <a:r>
              <a:rPr lang="en-US" sz="1800" dirty="0" err="1"/>
              <a:t>MuJoCo</a:t>
            </a:r>
            <a:r>
              <a:rPr lang="zh-CN" altLang="en-US" sz="1800" dirty="0"/>
              <a:t> </a:t>
            </a:r>
            <a:r>
              <a:rPr lang="ja-JP" altLang="en-US" sz="1800"/>
              <a:t>风格</a:t>
            </a:r>
          </a:p>
          <a:p>
            <a:pPr marL="416493" lvl="1" indent="-161223" defTabSz="306324">
              <a:spcBef>
                <a:spcPts val="300"/>
              </a:spcBef>
              <a:defRPr sz="1608"/>
            </a:pPr>
            <a:r>
              <a:rPr lang="ja-JP" altLang="en-US" sz="1800"/>
              <a:t>只有现实（服务器中心）</a:t>
            </a:r>
            <a:endParaRPr sz="1800" dirty="0"/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raining ≠ Tes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训练</a:t>
            </a:r>
            <a:r>
              <a:rPr dirty="0"/>
              <a:t> ≠ </a:t>
            </a:r>
            <a:r>
              <a:rPr lang="ja-JP" altLang="en-US"/>
              <a:t>测试</a:t>
            </a:r>
            <a:endParaRPr dirty="0"/>
          </a:p>
        </p:txBody>
      </p:sp>
      <p:sp>
        <p:nvSpPr>
          <p:cNvPr id="243" name="Generalization performance (the empirical distribution lies)…"/>
          <p:cNvSpPr txBox="1">
            <a:spLocks noGrp="1"/>
          </p:cNvSpPr>
          <p:nvPr>
            <p:ph type="body" idx="1"/>
          </p:nvPr>
        </p:nvSpPr>
        <p:spPr>
          <a:xfrm>
            <a:off x="308459" y="771479"/>
            <a:ext cx="8205304" cy="4212752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240631" indent="-240631">
              <a:buSzPct val="100000"/>
              <a:buChar char="•"/>
            </a:pPr>
            <a:r>
              <a:rPr lang="ja-JP" altLang="en-US" b="1"/>
              <a:t>泛化表现（经验分布）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Char char="•"/>
            </a:pPr>
            <a:r>
              <a:rPr lang="ja-JP" altLang="en-US" b="1"/>
              <a:t>协变量偏移（协变量分布）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FontTx/>
              <a:buChar char="•"/>
            </a:pPr>
            <a:r>
              <a:rPr lang="ja-JP" altLang="en-US" b="1"/>
              <a:t>逻辑回归（修复偏移的工具）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Char char="•"/>
            </a:pPr>
            <a:r>
              <a:rPr lang="ja-JP" altLang="en-US" b="1"/>
              <a:t>协变量偏移校正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Char char="•"/>
            </a:pPr>
            <a:r>
              <a:rPr lang="ja-JP" altLang="en-US" b="1"/>
              <a:t>标签转移（标签分布所在）</a:t>
            </a:r>
            <a:endParaRPr lang="en-US" altLang="ja-JP" b="1" dirty="0"/>
          </a:p>
          <a:p>
            <a:pPr marL="240631" indent="-240631">
              <a:buSzPct val="100000"/>
              <a:buChar char="•"/>
            </a:pPr>
            <a:endParaRPr lang="ja-JP" altLang="en-US" b="1"/>
          </a:p>
          <a:p>
            <a:pPr marL="240631" indent="-240631">
              <a:buSzPct val="100000"/>
              <a:buChar char="•"/>
            </a:pPr>
            <a:r>
              <a:rPr lang="ja-JP" altLang="en-US" b="1"/>
              <a:t>非平稳环境</a:t>
            </a:r>
            <a:endParaRPr dirty="0"/>
          </a:p>
        </p:txBody>
      </p:sp>
      <p:pic>
        <p:nvPicPr>
          <p:cNvPr id="24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465" y="762345"/>
            <a:ext cx="2565401" cy="33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0465" y="1508783"/>
            <a:ext cx="1524001" cy="31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565" y="3766342"/>
            <a:ext cx="1485901" cy="31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frac_1_2_rbr_p(x.pdf" descr="frac_1_2_rbr_p(x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0465" y="2870288"/>
            <a:ext cx="3835401" cy="638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log(1_+_exp(-y_f.pdf" descr="log(1_+_exp(-y_f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0465" y="2276016"/>
            <a:ext cx="2806701" cy="32054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08204254"/>
      </p:ext>
    </p:extLst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Out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概要</a:t>
            </a:r>
            <a:endParaRPr dirty="0"/>
          </a:p>
        </p:txBody>
      </p:sp>
      <p:sp>
        <p:nvSpPr>
          <p:cNvPr id="192" name="Single Layer Perceptr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泛化表现</a:t>
            </a: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协变量</a:t>
            </a:r>
            <a:r>
              <a:rPr lang="ja-JP" altLang="en-US"/>
              <a:t>偏移</a:t>
            </a:r>
            <a:r>
              <a:rPr lang="zh-CN" altLang="en-US" dirty="0"/>
              <a:t>（</a:t>
            </a:r>
            <a:r>
              <a:rPr lang="en-US" altLang="zh-CN" dirty="0"/>
              <a:t>C</a:t>
            </a:r>
            <a:r>
              <a:rPr lang="en-US" dirty="0"/>
              <a:t>ovariate Shift</a:t>
            </a:r>
            <a:r>
              <a:rPr lang="zh-CN" altLang="en-US" dirty="0"/>
              <a:t>）</a:t>
            </a:r>
            <a:endParaRPr lang="en-US" altLang="zh-CN" dirty="0"/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ja-JP" altLang="en-US"/>
              <a:t>标签偏移</a:t>
            </a:r>
            <a:endParaRPr lang="en-US" altLang="zh-CN" dirty="0"/>
          </a:p>
          <a:p>
            <a:pPr marL="1143000" lvl="1">
              <a:buFont typeface="Arial" panose="020B0604020202020204" pitchFamily="34" charset="0"/>
              <a:buChar char="•"/>
            </a:pPr>
            <a:r>
              <a:rPr lang="zh-CN" altLang="en-US" dirty="0"/>
              <a:t>协变量偏移校正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对抗性数据</a:t>
            </a: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/>
              <a:t>非平稳环境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01394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040" y="1289050"/>
            <a:ext cx="7416801" cy="2565400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Only cats and dog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泛化表现</a:t>
            </a:r>
            <a:endParaRPr dirty="0"/>
          </a:p>
        </p:txBody>
      </p:sp>
      <p:sp>
        <p:nvSpPr>
          <p:cNvPr id="284" name="Images, too (e.g. He et al., 2015, ResNet paper)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3795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26193" indent="-226193" defTabSz="429768">
              <a:buSzPct val="100000"/>
              <a:buChar char="•"/>
              <a:defRPr sz="2256"/>
            </a:pPr>
            <a:r>
              <a:rPr lang="ja-JP" altLang="en-US"/>
              <a:t>图像同理</a:t>
            </a:r>
            <a:r>
              <a:rPr lang="zh-CN" altLang="en-US" dirty="0"/>
              <a:t> </a:t>
            </a:r>
            <a:r>
              <a:rPr dirty="0"/>
              <a:t>(</a:t>
            </a:r>
            <a:r>
              <a:rPr lang="ja-JP" altLang="en-US"/>
              <a:t>例如</a:t>
            </a:r>
            <a:r>
              <a:rPr lang="zh-CN" altLang="en-US" dirty="0"/>
              <a:t> </a:t>
            </a:r>
            <a:r>
              <a:rPr dirty="0"/>
              <a:t>He et al., 2015, </a:t>
            </a:r>
            <a:r>
              <a:rPr dirty="0" err="1"/>
              <a:t>ResNet</a:t>
            </a:r>
            <a:r>
              <a:rPr dirty="0"/>
              <a:t> paper)</a:t>
            </a: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endParaRPr dirty="0"/>
          </a:p>
          <a:p>
            <a:pPr marL="226193" indent="-226193" defTabSz="429768">
              <a:buSzPct val="100000"/>
              <a:buChar char="•"/>
              <a:defRPr sz="2256"/>
            </a:pPr>
            <a:endParaRPr lang="en-US" dirty="0"/>
          </a:p>
          <a:p>
            <a:pPr marL="226193" indent="-226193" defTabSz="429768">
              <a:buSzPct val="100000"/>
              <a:buChar char="•"/>
              <a:defRPr sz="2256"/>
            </a:pPr>
            <a:r>
              <a:rPr dirty="0"/>
              <a:t>Alexa</a:t>
            </a:r>
            <a:r>
              <a:rPr lang="ja-JP" altLang="en-US"/>
              <a:t>（</a:t>
            </a:r>
            <a:r>
              <a:rPr lang="en-US" altLang="ja-JP" dirty="0"/>
              <a:t>'</a:t>
            </a:r>
            <a:r>
              <a:rPr lang="ja-JP" altLang="en-US"/>
              <a:t>请关闭咖啡机</a:t>
            </a:r>
            <a:r>
              <a:rPr lang="en-US" altLang="ja-JP" dirty="0"/>
              <a:t>'</a:t>
            </a:r>
            <a:r>
              <a:rPr lang="ja-JP" altLang="en-US"/>
              <a:t>与</a:t>
            </a:r>
            <a:r>
              <a:rPr lang="en-US" altLang="ja-JP" dirty="0"/>
              <a:t>'</a:t>
            </a:r>
            <a:r>
              <a:rPr lang="ja-JP" altLang="en-US"/>
              <a:t>咖啡机关闭</a:t>
            </a:r>
            <a:r>
              <a:rPr lang="en-US" altLang="ja-JP" dirty="0"/>
              <a:t>'</a:t>
            </a:r>
            <a:r>
              <a:rPr lang="ja-JP" altLang="en-US"/>
              <a:t>）</a:t>
            </a:r>
            <a:endParaRPr dirty="0"/>
          </a:p>
        </p:txBody>
      </p:sp>
      <p:sp>
        <p:nvSpPr>
          <p:cNvPr id="285" name="Arrow"/>
          <p:cNvSpPr/>
          <p:nvPr/>
        </p:nvSpPr>
        <p:spPr>
          <a:xfrm flipH="1">
            <a:off x="4429670" y="2648455"/>
            <a:ext cx="520295" cy="520295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6" name="Arrow"/>
          <p:cNvSpPr/>
          <p:nvPr/>
        </p:nvSpPr>
        <p:spPr>
          <a:xfrm flipH="1">
            <a:off x="7985670" y="1937255"/>
            <a:ext cx="520295" cy="520295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Why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为什么呢</a:t>
            </a:r>
            <a:r>
              <a:rPr dirty="0"/>
              <a:t>?</a:t>
            </a:r>
          </a:p>
        </p:txBody>
      </p:sp>
      <p:sp>
        <p:nvSpPr>
          <p:cNvPr id="289" name="Data Distribution p(x,y)…"/>
          <p:cNvSpPr txBox="1">
            <a:spLocks noGrp="1"/>
          </p:cNvSpPr>
          <p:nvPr>
            <p:ph type="body" idx="1"/>
          </p:nvPr>
        </p:nvSpPr>
        <p:spPr>
          <a:xfrm>
            <a:off x="340591" y="1009331"/>
            <a:ext cx="8451139" cy="3553928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数据分布</a:t>
            </a:r>
            <a:r>
              <a:rPr lang="zh-CN" altLang="en-US" dirty="0"/>
              <a:t> </a:t>
            </a:r>
            <a:r>
              <a:rPr lang="en-US" dirty="0"/>
              <a:t>p</a:t>
            </a:r>
            <a:r>
              <a:rPr lang="en-US" altLang="zh-CN" dirty="0"/>
              <a:t>(</a:t>
            </a:r>
            <a:r>
              <a:rPr lang="en-US" dirty="0"/>
              <a:t>x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/>
              <a:t>y</a:t>
            </a:r>
            <a:r>
              <a:rPr lang="en-US" altLang="zh-CN" dirty="0"/>
              <a:t>)</a:t>
            </a:r>
            <a:endParaRPr lang="en-US" dirty="0"/>
          </a:p>
          <a:p>
            <a:pPr marL="240631" indent="-240631">
              <a:buSzPct val="100000"/>
              <a:buFontTx/>
              <a:buChar char="•"/>
            </a:pPr>
            <a:r>
              <a:rPr lang="ja-JP" altLang="en-US"/>
              <a:t>从</a:t>
            </a:r>
            <a:r>
              <a:rPr lang="zh-CN" altLang="en-US" dirty="0"/>
              <a:t> </a:t>
            </a:r>
            <a:r>
              <a:rPr lang="en-US" dirty="0"/>
              <a:t>p</a:t>
            </a:r>
            <a:r>
              <a:rPr lang="en-US" altLang="zh-CN" dirty="0"/>
              <a:t>(</a:t>
            </a:r>
            <a:r>
              <a:rPr lang="en-US" dirty="0"/>
              <a:t>x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/>
              <a:t>y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ja-JP" altLang="en-US"/>
              <a:t>绘制的数据集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训练可以最大限度地降低经验风险（加上正规化）</a:t>
            </a:r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altLang="ja-JP"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在测试时，预期风险很重要（根据所有已观测的其他数据）</a:t>
            </a:r>
            <a:endParaRPr dirty="0"/>
          </a:p>
        </p:txBody>
      </p:sp>
      <p:pic>
        <p:nvPicPr>
          <p:cNvPr id="29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250" y="2463353"/>
            <a:ext cx="3873500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690" y="4310757"/>
            <a:ext cx="2857501" cy="34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Wh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为什么呢</a:t>
            </a:r>
            <a:r>
              <a:rPr lang="en-US" altLang="ja-JP" dirty="0"/>
              <a:t>?</a:t>
            </a:r>
            <a:endParaRPr dirty="0"/>
          </a:p>
        </p:txBody>
      </p:sp>
      <p:sp>
        <p:nvSpPr>
          <p:cNvPr id="294" name="Data Distribution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163871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数据分布</a:t>
            </a:r>
            <a:endParaRPr dirty="0"/>
          </a:p>
        </p:txBody>
      </p:sp>
      <p:pic>
        <p:nvPicPr>
          <p:cNvPr id="29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741255"/>
            <a:ext cx="7620000" cy="14319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ckTemplate-AWS">
  <a:themeElements>
    <a:clrScheme name="DeckTemplate-AWS">
      <a:dk1>
        <a:srgbClr val="474746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ckTemplate-AWS">
  <a:themeElements>
    <a:clrScheme name="DeckTemplate-AW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1552</Words>
  <Application>Microsoft Macintosh PowerPoint</Application>
  <PresentationFormat>全屏显示(16:9)</PresentationFormat>
  <Paragraphs>340</Paragraphs>
  <Slides>62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62</vt:i4>
      </vt:variant>
    </vt:vector>
  </HeadingPairs>
  <TitlesOfParts>
    <vt:vector size="68" baseType="lpstr">
      <vt:lpstr>Arial</vt:lpstr>
      <vt:lpstr>Cambria Math</vt:lpstr>
      <vt:lpstr>Futura</vt:lpstr>
      <vt:lpstr>Futura Bold</vt:lpstr>
      <vt:lpstr>Palatino</vt:lpstr>
      <vt:lpstr>DeckTemplate-AWS</vt:lpstr>
      <vt:lpstr>PowerPoint 演示文稿</vt:lpstr>
      <vt:lpstr>概要</vt:lpstr>
      <vt:lpstr>训练 ≠ 测试</vt:lpstr>
      <vt:lpstr>泛化表现</vt:lpstr>
      <vt:lpstr>泛化表现</vt:lpstr>
      <vt:lpstr>泛化表现</vt:lpstr>
      <vt:lpstr>泛化表现</vt:lpstr>
      <vt:lpstr>为什么呢?</vt:lpstr>
      <vt:lpstr>为什么呢?</vt:lpstr>
      <vt:lpstr>为什么呢?</vt:lpstr>
      <vt:lpstr>为什么呢?</vt:lpstr>
      <vt:lpstr>怎么修复</vt:lpstr>
      <vt:lpstr>怎么修复</vt:lpstr>
      <vt:lpstr>怎么修复</vt:lpstr>
      <vt:lpstr>PowerPoint 演示文稿</vt:lpstr>
      <vt:lpstr>训练集</vt:lpstr>
      <vt:lpstr>测试时…</vt:lpstr>
      <vt:lpstr>协变量转变（Covariate Shift）</vt:lpstr>
      <vt:lpstr>PowerPoint 演示文稿</vt:lpstr>
      <vt:lpstr>协变量转变（Covariate Shift）</vt:lpstr>
      <vt:lpstr>为什么呢？</vt:lpstr>
      <vt:lpstr>协变量偏移校正</vt:lpstr>
      <vt:lpstr>训练集</vt:lpstr>
      <vt:lpstr>测试集</vt:lpstr>
      <vt:lpstr>分类器在测试期间可能会执行得更差</vt:lpstr>
      <vt:lpstr>简单的回归问题</vt:lpstr>
      <vt:lpstr>简单的回归问题</vt:lpstr>
      <vt:lpstr>简单的回归问题</vt:lpstr>
      <vt:lpstr>简单的回归问题</vt:lpstr>
      <vt:lpstr>训练误差可能会误导（例如面孔）</vt:lpstr>
      <vt:lpstr>没有对偏差的预防</vt:lpstr>
      <vt:lpstr>TL; DR 在我们没有足够数量的训练数据时测试，可能会产生奇怪的结果。</vt:lpstr>
      <vt:lpstr>协变量偏移校正</vt:lpstr>
      <vt:lpstr>协变量偏移校正</vt:lpstr>
      <vt:lpstr>协变量偏移校正</vt:lpstr>
      <vt:lpstr>协变量偏移校正</vt:lpstr>
      <vt:lpstr>标签偏移</vt:lpstr>
      <vt:lpstr>训练集</vt:lpstr>
      <vt:lpstr>测试集</vt:lpstr>
      <vt:lpstr>标签转移</vt:lpstr>
      <vt:lpstr>标签转移</vt:lpstr>
      <vt:lpstr>标签转移</vt:lpstr>
      <vt:lpstr>标签转移</vt:lpstr>
      <vt:lpstr>CIFAR10上的黑盒协变量偏移校正</vt:lpstr>
      <vt:lpstr>对抗性数据</vt:lpstr>
      <vt:lpstr>PowerPoint 演示文稿</vt:lpstr>
      <vt:lpstr>对抗性数据 – 图像生成(e.g. Sharif et al. 2017)</vt:lpstr>
      <vt:lpstr>对抗性数据 – 语言生成 (e.g. Carlini &amp; Wagner, 2018)</vt:lpstr>
      <vt:lpstr>'不自然'的数据</vt:lpstr>
      <vt:lpstr>垃圾邮件防御</vt:lpstr>
      <vt:lpstr>不变性</vt:lpstr>
      <vt:lpstr>不变性</vt:lpstr>
      <vt:lpstr>不变性和耐久的损失</vt:lpstr>
      <vt:lpstr>非平稳环境</vt:lpstr>
      <vt:lpstr>与环境的互动</vt:lpstr>
      <vt:lpstr>批量</vt:lpstr>
      <vt:lpstr>在线学习算法</vt:lpstr>
      <vt:lpstr>有状态系统</vt:lpstr>
      <vt:lpstr>强化学习</vt:lpstr>
      <vt:lpstr>强化学习</vt:lpstr>
      <vt:lpstr>训练 ≠ 测试</vt:lpstr>
      <vt:lpstr>概要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99</cp:revision>
  <dcterms:modified xsi:type="dcterms:W3CDTF">2019-11-05T19:54:55Z</dcterms:modified>
</cp:coreProperties>
</file>